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9" r:id="rId2"/>
    <p:sldId id="304" r:id="rId3"/>
    <p:sldId id="300" r:id="rId4"/>
    <p:sldId id="311" r:id="rId5"/>
    <p:sldId id="301" r:id="rId6"/>
    <p:sldId id="302" r:id="rId7"/>
    <p:sldId id="303" r:id="rId8"/>
    <p:sldId id="305" r:id="rId9"/>
    <p:sldId id="306" r:id="rId10"/>
    <p:sldId id="307" r:id="rId11"/>
    <p:sldId id="308" r:id="rId12"/>
    <p:sldId id="309" r:id="rId13"/>
    <p:sldId id="313" r:id="rId14"/>
    <p:sldId id="310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3" r:id="rId24"/>
    <p:sldId id="325" r:id="rId25"/>
    <p:sldId id="324" r:id="rId26"/>
    <p:sldId id="326" r:id="rId27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FF"/>
    <a:srgbClr val="737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5" autoAdjust="0"/>
    <p:restoredTop sz="79184" autoAdjust="0"/>
  </p:normalViewPr>
  <p:slideViewPr>
    <p:cSldViewPr>
      <p:cViewPr>
        <p:scale>
          <a:sx n="147" d="100"/>
          <a:sy n="147" d="100"/>
        </p:scale>
        <p:origin x="248" y="-21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48" y="749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3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CDF1-0134-4420-82F4-018263756886}" type="datetimeFigureOut">
              <a:rPr lang="en-GB" smtClean="0"/>
              <a:pPr/>
              <a:t>23/11/2019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13148-9928-4BF7-BFE3-32B9C7CDA3C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08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3493E-183B-43F9-A6C5-D2D2AC232D3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University of Cyprus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405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13148-9928-4BF7-BFE3-32B9C7CDA3C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13148-9928-4BF7-BFE3-32B9C7CDA3C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2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B41F-49E2-4638-9606-4876D6B9E99C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1D9A-7923-4CC7-A58C-9CAD1954A89A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084A-1050-49A0-82D2-E43BD73B42D9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ADC48-EE14-4D06-B135-FB2C6CE98506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pic>
        <p:nvPicPr>
          <p:cNvPr id="7" name="Picture 6" descr="http://www.ucy.ac.cy/branding/documents/logo/DepartmentsAndUnitsLogo/FacultyOfPureAndAppliedSciences/ComputerScience/Department_of_Computer_Science_en.jpg">
            <a:extLst>
              <a:ext uri="{FF2B5EF4-FFF2-40B4-BE49-F238E27FC236}">
                <a16:creationId xmlns:a16="http://schemas.microsoft.com/office/drawing/2014/main" id="{8FAEDB12-2D44-4D93-9058-2C01763841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071670" cy="7975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BF42-8B8C-4410-887A-BA5F653C7B59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823F-CB75-4FA3-B241-8B9AA31BEAE0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B675-2691-4A70-8158-9F3EDE5CE893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6664-C004-4926-A4D0-4352E9E9CF89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74D9-C7C8-42AB-994F-F11F31D4E17F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B093-6EB2-4F3E-84CB-EF221316F979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572-91C5-4EF6-964A-051DFC501F37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E96A4-874F-4AF4-A0BA-1F18879FA212}" type="datetime1">
              <a:rPr lang="el-GR" smtClean="0"/>
              <a:pPr/>
              <a:t>23/11/19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https://www.cs.ucy.ac.cy/courses/EPL646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" TargetMode="External"/><Relationship Id="rId2" Type="http://schemas.openxmlformats.org/officeDocument/2006/relationships/hyperlink" Target="https://searchcloudcomputing.techtarget.com/definition/Platform-as-a-Service-Pa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oxmox.com/en" TargetMode="External"/><Relationship Id="rId4" Type="http://schemas.openxmlformats.org/officeDocument/2006/relationships/hyperlink" Target="https://kubernetes.io/doc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http://www.ucy.ac.cy/branding/documents/logo/DepartmentsAndUnitsLogo/FacultyOfPureAndAppliedSciences/ComputerScience/Department_of_Computer_Science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071670" cy="79753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595" y="3291830"/>
            <a:ext cx="6250809" cy="120677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Loukia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Ioannou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(lioann02@ucy.ac.cy),</a:t>
            </a:r>
          </a:p>
          <a:p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Ioannis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Constantinou (iconst01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@ucy.ac.cy),</a:t>
            </a:r>
          </a:p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Georgia Christou (gchris08@cs.ucy.ac.cy)</a:t>
            </a:r>
            <a:endParaRPr lang="el-GR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latin typeface="Constantia" pitchFamily="18" charset="0"/>
              </a:rPr>
              <a:pPr/>
              <a:t>1</a:t>
            </a:fld>
            <a:endParaRPr lang="el-GR" dirty="0">
              <a:latin typeface="Constant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49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EPL421: Systems Programming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1442" name="AutoShape 2" descr="Image result for logo ucy cs department"/>
          <p:cNvSpPr>
            <a:spLocks noChangeAspect="1" noChangeArrowheads="1"/>
          </p:cNvSpPr>
          <p:nvPr/>
        </p:nvSpPr>
        <p:spPr bwMode="auto">
          <a:xfrm>
            <a:off x="155574" y="-136526"/>
            <a:ext cx="850887" cy="85088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83411" y="1287330"/>
            <a:ext cx="7972452" cy="122486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PaaS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CCB83D3-F70F-4145-9F24-0093E624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07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0450-693D-2543-AA38-FF9567A2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using Docker (1)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899A-AF33-D54B-BE26-C342B692E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700" dirty="0"/>
              <a:t>Obtaining an image:</a:t>
            </a:r>
          </a:p>
          <a:p>
            <a:pPr lvl="1"/>
            <a:r>
              <a:rPr lang="en-US" sz="1500" dirty="0"/>
              <a:t>(</a:t>
            </a:r>
            <a:r>
              <a:rPr lang="en-US" sz="1500" dirty="0">
                <a:solidFill>
                  <a:schemeClr val="accent1"/>
                </a:solidFill>
              </a:rPr>
              <a:t>$docker search </a:t>
            </a:r>
            <a:r>
              <a:rPr lang="en-US" sz="1500" dirty="0"/>
              <a:t>Docker Hub and) </a:t>
            </a:r>
            <a:r>
              <a:rPr lang="en-US" sz="1500" dirty="0">
                <a:solidFill>
                  <a:schemeClr val="accent1"/>
                </a:solidFill>
              </a:rPr>
              <a:t>$docker pull </a:t>
            </a:r>
            <a:r>
              <a:rPr lang="en-US" sz="1500" dirty="0"/>
              <a:t>an image or a repository from a registry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build </a:t>
            </a:r>
            <a:r>
              <a:rPr lang="en-US" sz="1500" dirty="0"/>
              <a:t>an image from a </a:t>
            </a:r>
            <a:r>
              <a:rPr lang="en-US" sz="1500" dirty="0" err="1"/>
              <a:t>Dockerfile</a:t>
            </a:r>
            <a:endParaRPr lang="en-US" sz="1500" dirty="0"/>
          </a:p>
          <a:p>
            <a:pPr lvl="2"/>
            <a:r>
              <a:rPr lang="en-US" sz="1300" i="1" dirty="0"/>
              <a:t>“A </a:t>
            </a:r>
            <a:r>
              <a:rPr lang="en-US" sz="1300" i="1" dirty="0" err="1"/>
              <a:t>Dockerfile</a:t>
            </a:r>
            <a:r>
              <a:rPr lang="en-US" sz="1300" i="1" dirty="0"/>
              <a:t> is a text document that contains all the commands a user could call on the command line to assemble an image.”</a:t>
            </a:r>
            <a:br>
              <a:rPr lang="en-US" sz="1300" i="1" dirty="0"/>
            </a:br>
            <a:r>
              <a:rPr lang="en-US" sz="1300" i="1" dirty="0"/>
              <a:t>~Docker, </a:t>
            </a:r>
            <a:r>
              <a:rPr lang="en-US" sz="1300" i="1" dirty="0" err="1"/>
              <a:t>Dockerfile</a:t>
            </a:r>
            <a:r>
              <a:rPr lang="en-US" sz="1300" i="1" dirty="0"/>
              <a:t> Reference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commit </a:t>
            </a:r>
            <a:r>
              <a:rPr lang="en-US" sz="1500" dirty="0"/>
              <a:t>a container’s changes to create an image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load </a:t>
            </a:r>
            <a:r>
              <a:rPr lang="en-US" sz="1500" dirty="0"/>
              <a:t>an image from a tar achieve or STDIN</a:t>
            </a:r>
            <a:endParaRPr lang="en-US" sz="13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DEE6-BC4F-C44F-B81F-87916E68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10</a:t>
            </a:fld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ABBF1-D971-3D4E-B192-181F7CB9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87" y="3723878"/>
            <a:ext cx="6056626" cy="690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899F5-2B7E-7245-8AC8-93C3BBE2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8727">
            <a:off x="3003298" y="3315527"/>
            <a:ext cx="614018" cy="614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7ACA8-8ED6-184F-9C00-BC8A5D83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1273" flipV="1">
            <a:off x="2885649" y="4089782"/>
            <a:ext cx="626991" cy="626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46528-4900-FE4C-BC22-B6F3725CBE90}"/>
              </a:ext>
            </a:extLst>
          </p:cNvPr>
          <p:cNvSpPr txBox="1"/>
          <p:nvPr/>
        </p:nvSpPr>
        <p:spPr>
          <a:xfrm>
            <a:off x="3671077" y="3360559"/>
            <a:ext cx="5472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List images (same with </a:t>
            </a:r>
            <a:r>
              <a:rPr lang="en-US" sz="1200" i="1" dirty="0">
                <a:solidFill>
                  <a:schemeClr val="accent1"/>
                </a:solidFill>
              </a:rPr>
              <a:t>$docker image ls</a:t>
            </a:r>
            <a:r>
              <a:rPr lang="en-US" sz="1200" i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DB50D-7730-F744-A5F4-90802CAA87BA}"/>
              </a:ext>
            </a:extLst>
          </p:cNvPr>
          <p:cNvSpPr txBox="1"/>
          <p:nvPr/>
        </p:nvSpPr>
        <p:spPr>
          <a:xfrm>
            <a:off x="3544665" y="4393760"/>
            <a:ext cx="5168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List containers (same with </a:t>
            </a:r>
            <a:r>
              <a:rPr lang="en-US" sz="1200" i="1" dirty="0">
                <a:solidFill>
                  <a:schemeClr val="accent1"/>
                </a:solidFill>
              </a:rPr>
              <a:t>$docker container ls</a:t>
            </a:r>
            <a:r>
              <a:rPr lang="en-US" sz="1200" i="1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7BA169-14A6-BF42-9834-7E719F40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ADF598F-72BB-A84C-B7AD-FADC0960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7483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0450-693D-2543-AA38-FF9567A2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using Docker (2)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899A-AF33-D54B-BE26-C342B692E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700" dirty="0"/>
              <a:t>Running an instance of an image: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run [OPTIONS] IMAGE</a:t>
            </a:r>
          </a:p>
          <a:p>
            <a:pPr lvl="2"/>
            <a:r>
              <a:rPr lang="en-US" sz="1300" dirty="0"/>
              <a:t>-p to specify ports in host and Docker container</a:t>
            </a:r>
          </a:p>
          <a:p>
            <a:pPr lvl="2"/>
            <a:r>
              <a:rPr lang="en-US" sz="1300" dirty="0"/>
              <a:t>-it to open up an interactive terminal after the container starts running</a:t>
            </a:r>
          </a:p>
          <a:p>
            <a:pPr lvl="2"/>
            <a:r>
              <a:rPr lang="en-US" sz="1300" dirty="0"/>
              <a:t>-e to set environmental variables</a:t>
            </a:r>
          </a:p>
          <a:p>
            <a:pPr lvl="2"/>
            <a:r>
              <a:rPr lang="en-US" sz="1300" dirty="0"/>
              <a:t>-d to start the container in daemon mode / run in the background […]</a:t>
            </a:r>
            <a:endParaRPr lang="en-US" sz="1100" dirty="0"/>
          </a:p>
          <a:p>
            <a:pPr lvl="2"/>
            <a:endParaRPr lang="en-US" sz="1300" dirty="0"/>
          </a:p>
          <a:p>
            <a:pPr lvl="1"/>
            <a:endParaRPr lang="en-US" sz="1300" dirty="0"/>
          </a:p>
          <a:p>
            <a:pPr lvl="1"/>
            <a:endParaRPr lang="en-US" sz="15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DEE6-BC4F-C44F-B81F-87916E68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612413-14C2-C14E-A399-282CBDEA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08" y="2887243"/>
            <a:ext cx="6713984" cy="1707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32567-98B5-2543-8EE8-87CC9729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37BED6-1E8A-FC45-A8D0-3787329C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276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9094E-6FDE-7840-8AD7-0F724D541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700" dirty="0"/>
              <a:t>Handling a running container: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exec [OPTIONS] CONTAINER COMMAND [ARGUMENTS] </a:t>
            </a:r>
            <a:endParaRPr lang="en-US" sz="1500" dirty="0"/>
          </a:p>
          <a:p>
            <a:pPr lvl="1"/>
            <a:endParaRPr lang="en-US" sz="1500" dirty="0">
              <a:solidFill>
                <a:schemeClr val="accent1"/>
              </a:solidFill>
            </a:endParaRPr>
          </a:p>
          <a:p>
            <a:pPr lvl="1"/>
            <a:endParaRPr lang="en-US" sz="1500" dirty="0">
              <a:solidFill>
                <a:schemeClr val="accent1"/>
              </a:solidFill>
            </a:endParaRPr>
          </a:p>
          <a:p>
            <a:pPr lvl="1"/>
            <a:endParaRPr lang="en-US" sz="15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sz="1500" dirty="0">
              <a:solidFill>
                <a:schemeClr val="accent1"/>
              </a:solidFill>
            </a:endParaRPr>
          </a:p>
          <a:p>
            <a:pPr lvl="1"/>
            <a:endParaRPr lang="en-US" sz="800" dirty="0">
              <a:solidFill>
                <a:schemeClr val="accent1"/>
              </a:solidFill>
            </a:endParaRP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top </a:t>
            </a:r>
            <a:r>
              <a:rPr lang="en-US" sz="1500" dirty="0"/>
              <a:t>all running processes of a container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pause </a:t>
            </a:r>
            <a:r>
              <a:rPr lang="en-US" sz="1500" dirty="0"/>
              <a:t>all running processes of a container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</a:t>
            </a:r>
            <a:r>
              <a:rPr lang="en-US" sz="1500" dirty="0" err="1">
                <a:solidFill>
                  <a:schemeClr val="accent1"/>
                </a:solidFill>
              </a:rPr>
              <a:t>unpause</a:t>
            </a:r>
            <a:r>
              <a:rPr lang="en-US" sz="1500" dirty="0">
                <a:solidFill>
                  <a:schemeClr val="accent1"/>
                </a:solidFill>
              </a:rPr>
              <a:t> </a:t>
            </a:r>
            <a:r>
              <a:rPr lang="en-US" sz="1500" dirty="0"/>
              <a:t>all running processes of a container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stop </a:t>
            </a:r>
            <a:r>
              <a:rPr lang="en-US" sz="1500" dirty="0"/>
              <a:t>one or more running containers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start </a:t>
            </a:r>
            <a:r>
              <a:rPr lang="en-US" sz="1500" dirty="0"/>
              <a:t>one or more stopped containers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restart </a:t>
            </a:r>
            <a:r>
              <a:rPr lang="en-US" sz="1500" dirty="0"/>
              <a:t>one or more containers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$docker kill </a:t>
            </a:r>
            <a:r>
              <a:rPr lang="en-US" sz="1500" dirty="0"/>
              <a:t>one or more running containers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93BE7-5C14-AF4F-AF58-F61BEB7C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11710A-AB40-6F4B-9C63-762868B7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using Docker (3)</a:t>
            </a:r>
            <a:endParaRPr lang="en-US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0B25D-77EB-4E4D-9C61-FA562BF4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51670"/>
            <a:ext cx="6560682" cy="846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61301E-D041-8A43-8807-CD2EFCFF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792" y="2841643"/>
            <a:ext cx="3071008" cy="188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152DE-C30D-4D4F-957F-B080D7B33D9A}"/>
              </a:ext>
            </a:extLst>
          </p:cNvPr>
          <p:cNvSpPr txBox="1"/>
          <p:nvPr/>
        </p:nvSpPr>
        <p:spPr>
          <a:xfrm>
            <a:off x="6156176" y="3187235"/>
            <a:ext cx="2224608" cy="1081147"/>
          </a:xfrm>
          <a:prstGeom prst="roundRect">
            <a:avLst/>
          </a:pr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912520 w 5344160"/>
                      <a:gd name="connsiteY7" fmla="*/ 0 h 1163003"/>
                      <a:gd name="connsiteX8" fmla="*/ 1432953 w 5344160"/>
                      <a:gd name="connsiteY8" fmla="*/ 0 h 1163003"/>
                      <a:gd name="connsiteX9" fmla="*/ 2052517 w 5344160"/>
                      <a:gd name="connsiteY9" fmla="*/ 0 h 1163003"/>
                      <a:gd name="connsiteX10" fmla="*/ 2721645 w 5344160"/>
                      <a:gd name="connsiteY10" fmla="*/ 0 h 1163003"/>
                      <a:gd name="connsiteX11" fmla="*/ 3192513 w 5344160"/>
                      <a:gd name="connsiteY11" fmla="*/ 0 h 1163003"/>
                      <a:gd name="connsiteX12" fmla="*/ 3812077 w 5344160"/>
                      <a:gd name="connsiteY12" fmla="*/ 0 h 1163003"/>
                      <a:gd name="connsiteX13" fmla="*/ 4431640 w 5344160"/>
                      <a:gd name="connsiteY13" fmla="*/ 0 h 1163003"/>
                      <a:gd name="connsiteX14" fmla="*/ 5150334 w 5344160"/>
                      <a:gd name="connsiteY14" fmla="*/ 0 h 1163003"/>
                      <a:gd name="connsiteX15" fmla="*/ 5247247 w 5344160"/>
                      <a:gd name="connsiteY15" fmla="*/ 96913 h 1163003"/>
                      <a:gd name="connsiteX16" fmla="*/ 5247247 w 5344160"/>
                      <a:gd name="connsiteY16" fmla="*/ 484588 h 1163003"/>
                      <a:gd name="connsiteX17" fmla="*/ 5344160 w 5344160"/>
                      <a:gd name="connsiteY17" fmla="*/ 581501 h 1163003"/>
                      <a:gd name="connsiteX18" fmla="*/ 5247247 w 5344160"/>
                      <a:gd name="connsiteY18" fmla="*/ 678414 h 1163003"/>
                      <a:gd name="connsiteX19" fmla="*/ 5247247 w 5344160"/>
                      <a:gd name="connsiteY19" fmla="*/ 1066090 h 1163003"/>
                      <a:gd name="connsiteX20" fmla="*/ 5150334 w 5344160"/>
                      <a:gd name="connsiteY20" fmla="*/ 1163003 h 1163003"/>
                      <a:gd name="connsiteX21" fmla="*/ 4679466 w 5344160"/>
                      <a:gd name="connsiteY21" fmla="*/ 1163003 h 1163003"/>
                      <a:gd name="connsiteX22" fmla="*/ 4208597 w 5344160"/>
                      <a:gd name="connsiteY22" fmla="*/ 1163003 h 1163003"/>
                      <a:gd name="connsiteX23" fmla="*/ 3539469 w 5344160"/>
                      <a:gd name="connsiteY23" fmla="*/ 1163003 h 1163003"/>
                      <a:gd name="connsiteX24" fmla="*/ 3019036 w 5344160"/>
                      <a:gd name="connsiteY24" fmla="*/ 1163003 h 1163003"/>
                      <a:gd name="connsiteX25" fmla="*/ 2300342 w 5344160"/>
                      <a:gd name="connsiteY25" fmla="*/ 1163003 h 1163003"/>
                      <a:gd name="connsiteX26" fmla="*/ 1730343 w 5344160"/>
                      <a:gd name="connsiteY26" fmla="*/ 1163003 h 1163003"/>
                      <a:gd name="connsiteX27" fmla="*/ 1259475 w 5344160"/>
                      <a:gd name="connsiteY27" fmla="*/ 1163003 h 1163003"/>
                      <a:gd name="connsiteX28" fmla="*/ 193826 w 5344160"/>
                      <a:gd name="connsiteY28" fmla="*/ 1163003 h 1163003"/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5150334 w 5344160"/>
                      <a:gd name="connsiteY7" fmla="*/ 0 h 1163003"/>
                      <a:gd name="connsiteX8" fmla="*/ 5247247 w 5344160"/>
                      <a:gd name="connsiteY8" fmla="*/ 96913 h 1163003"/>
                      <a:gd name="connsiteX9" fmla="*/ 5247247 w 5344160"/>
                      <a:gd name="connsiteY9" fmla="*/ 484588 h 1163003"/>
                      <a:gd name="connsiteX10" fmla="*/ 5344160 w 5344160"/>
                      <a:gd name="connsiteY10" fmla="*/ 581501 h 1163003"/>
                      <a:gd name="connsiteX11" fmla="*/ 5247247 w 5344160"/>
                      <a:gd name="connsiteY11" fmla="*/ 678414 h 1163003"/>
                      <a:gd name="connsiteX12" fmla="*/ 5247247 w 5344160"/>
                      <a:gd name="connsiteY12" fmla="*/ 1066090 h 1163003"/>
                      <a:gd name="connsiteX13" fmla="*/ 5150334 w 5344160"/>
                      <a:gd name="connsiteY13" fmla="*/ 1163003 h 116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44160" h="1163003" stroke="0" extrusionOk="0">
                        <a:moveTo>
                          <a:pt x="193826" y="1163003"/>
                        </a:moveTo>
                        <a:cubicBezTo>
                          <a:pt x="129351" y="1156248"/>
                          <a:pt x="89385" y="1122439"/>
                          <a:pt x="96913" y="1066090"/>
                        </a:cubicBezTo>
                        <a:cubicBezTo>
                          <a:pt x="102435" y="895980"/>
                          <a:pt x="82313" y="766455"/>
                          <a:pt x="96913" y="678415"/>
                        </a:cubicBezTo>
                        <a:cubicBezTo>
                          <a:pt x="95363" y="623712"/>
                          <a:pt x="47919" y="593006"/>
                          <a:pt x="0" y="581502"/>
                        </a:cubicBezTo>
                        <a:cubicBezTo>
                          <a:pt x="53668" y="592746"/>
                          <a:pt x="95371" y="533145"/>
                          <a:pt x="96913" y="484589"/>
                        </a:cubicBezTo>
                        <a:cubicBezTo>
                          <a:pt x="97406" y="387240"/>
                          <a:pt x="80896" y="289307"/>
                          <a:pt x="96913" y="96913"/>
                        </a:cubicBezTo>
                        <a:cubicBezTo>
                          <a:pt x="95506" y="44713"/>
                          <a:pt x="139117" y="-11301"/>
                          <a:pt x="193826" y="0"/>
                        </a:cubicBezTo>
                        <a:cubicBezTo>
                          <a:pt x="451381" y="18301"/>
                          <a:pt x="737280" y="-28568"/>
                          <a:pt x="912520" y="0"/>
                        </a:cubicBezTo>
                        <a:cubicBezTo>
                          <a:pt x="1087760" y="28568"/>
                          <a:pt x="1187344" y="4926"/>
                          <a:pt x="1432953" y="0"/>
                        </a:cubicBezTo>
                        <a:cubicBezTo>
                          <a:pt x="1678562" y="-4926"/>
                          <a:pt x="1806989" y="-27498"/>
                          <a:pt x="2052517" y="0"/>
                        </a:cubicBezTo>
                        <a:cubicBezTo>
                          <a:pt x="2298045" y="27498"/>
                          <a:pt x="2529369" y="-17707"/>
                          <a:pt x="2721645" y="0"/>
                        </a:cubicBezTo>
                        <a:cubicBezTo>
                          <a:pt x="2913921" y="17707"/>
                          <a:pt x="2993509" y="16108"/>
                          <a:pt x="3192513" y="0"/>
                        </a:cubicBezTo>
                        <a:cubicBezTo>
                          <a:pt x="3391517" y="-16108"/>
                          <a:pt x="3570898" y="-25444"/>
                          <a:pt x="3812077" y="0"/>
                        </a:cubicBezTo>
                        <a:cubicBezTo>
                          <a:pt x="4053256" y="25444"/>
                          <a:pt x="4177761" y="25316"/>
                          <a:pt x="4431640" y="0"/>
                        </a:cubicBezTo>
                        <a:cubicBezTo>
                          <a:pt x="4685519" y="-25316"/>
                          <a:pt x="4875101" y="-8100"/>
                          <a:pt x="5150334" y="0"/>
                        </a:cubicBezTo>
                        <a:cubicBezTo>
                          <a:pt x="5194691" y="-651"/>
                          <a:pt x="5242092" y="32881"/>
                          <a:pt x="5247247" y="96913"/>
                        </a:cubicBezTo>
                        <a:cubicBezTo>
                          <a:pt x="5234254" y="186546"/>
                          <a:pt x="5248854" y="381670"/>
                          <a:pt x="5247247" y="484588"/>
                        </a:cubicBezTo>
                        <a:cubicBezTo>
                          <a:pt x="5255936" y="539524"/>
                          <a:pt x="5284706" y="581745"/>
                          <a:pt x="5344160" y="581501"/>
                        </a:cubicBezTo>
                        <a:cubicBezTo>
                          <a:pt x="5293799" y="575799"/>
                          <a:pt x="5241259" y="627969"/>
                          <a:pt x="5247247" y="678414"/>
                        </a:cubicBezTo>
                        <a:cubicBezTo>
                          <a:pt x="5230311" y="819626"/>
                          <a:pt x="5258461" y="952595"/>
                          <a:pt x="5247247" y="1066090"/>
                        </a:cubicBezTo>
                        <a:cubicBezTo>
                          <a:pt x="5243001" y="1121853"/>
                          <a:pt x="5204854" y="1157310"/>
                          <a:pt x="5150334" y="1163003"/>
                        </a:cubicBezTo>
                        <a:cubicBezTo>
                          <a:pt x="4959071" y="1161800"/>
                          <a:pt x="4817827" y="1151368"/>
                          <a:pt x="4679466" y="1163003"/>
                        </a:cubicBezTo>
                        <a:cubicBezTo>
                          <a:pt x="4541105" y="1174638"/>
                          <a:pt x="4309833" y="1179314"/>
                          <a:pt x="4208597" y="1163003"/>
                        </a:cubicBezTo>
                        <a:cubicBezTo>
                          <a:pt x="4107361" y="1146692"/>
                          <a:pt x="3772625" y="1170678"/>
                          <a:pt x="3539469" y="1163003"/>
                        </a:cubicBezTo>
                        <a:cubicBezTo>
                          <a:pt x="3306313" y="1155328"/>
                          <a:pt x="3176683" y="1185245"/>
                          <a:pt x="3019036" y="1163003"/>
                        </a:cubicBezTo>
                        <a:cubicBezTo>
                          <a:pt x="2861389" y="1140761"/>
                          <a:pt x="2551385" y="1181763"/>
                          <a:pt x="2300342" y="1163003"/>
                        </a:cubicBezTo>
                        <a:cubicBezTo>
                          <a:pt x="2049299" y="1144243"/>
                          <a:pt x="1877831" y="1168934"/>
                          <a:pt x="1730343" y="1163003"/>
                        </a:cubicBezTo>
                        <a:cubicBezTo>
                          <a:pt x="1582855" y="1157072"/>
                          <a:pt x="1490534" y="1156537"/>
                          <a:pt x="1259475" y="1163003"/>
                        </a:cubicBezTo>
                        <a:cubicBezTo>
                          <a:pt x="1028416" y="1169469"/>
                          <a:pt x="457027" y="1181310"/>
                          <a:pt x="193826" y="1163003"/>
                        </a:cubicBezTo>
                        <a:close/>
                      </a:path>
                      <a:path w="5344160" h="1163003" fill="none" extrusionOk="0">
                        <a:moveTo>
                          <a:pt x="193826" y="1163003"/>
                        </a:moveTo>
                        <a:cubicBezTo>
                          <a:pt x="135752" y="1161259"/>
                          <a:pt x="98186" y="1118362"/>
                          <a:pt x="96913" y="1066090"/>
                        </a:cubicBezTo>
                        <a:cubicBezTo>
                          <a:pt x="82559" y="903548"/>
                          <a:pt x="89033" y="858526"/>
                          <a:pt x="96913" y="678415"/>
                        </a:cubicBezTo>
                        <a:cubicBezTo>
                          <a:pt x="88198" y="624610"/>
                          <a:pt x="65619" y="584960"/>
                          <a:pt x="0" y="581502"/>
                        </a:cubicBezTo>
                        <a:cubicBezTo>
                          <a:pt x="63879" y="578761"/>
                          <a:pt x="95358" y="548882"/>
                          <a:pt x="96913" y="484589"/>
                        </a:cubicBezTo>
                        <a:cubicBezTo>
                          <a:pt x="91591" y="338378"/>
                          <a:pt x="83185" y="284371"/>
                          <a:pt x="96913" y="96913"/>
                        </a:cubicBezTo>
                        <a:cubicBezTo>
                          <a:pt x="100212" y="51453"/>
                          <a:pt x="147912" y="7528"/>
                          <a:pt x="193826" y="0"/>
                        </a:cubicBezTo>
                        <a:moveTo>
                          <a:pt x="5150334" y="0"/>
                        </a:moveTo>
                        <a:cubicBezTo>
                          <a:pt x="5201314" y="-3402"/>
                          <a:pt x="5240406" y="50180"/>
                          <a:pt x="5247247" y="96913"/>
                        </a:cubicBezTo>
                        <a:cubicBezTo>
                          <a:pt x="5233872" y="184286"/>
                          <a:pt x="5238054" y="373014"/>
                          <a:pt x="5247247" y="484588"/>
                        </a:cubicBezTo>
                        <a:cubicBezTo>
                          <a:pt x="5253264" y="543993"/>
                          <a:pt x="5292423" y="587776"/>
                          <a:pt x="5344160" y="581501"/>
                        </a:cubicBezTo>
                        <a:cubicBezTo>
                          <a:pt x="5298044" y="584620"/>
                          <a:pt x="5242915" y="625690"/>
                          <a:pt x="5247247" y="678414"/>
                        </a:cubicBezTo>
                        <a:cubicBezTo>
                          <a:pt x="5249156" y="852515"/>
                          <a:pt x="5248662" y="872799"/>
                          <a:pt x="5247247" y="1066090"/>
                        </a:cubicBezTo>
                        <a:cubicBezTo>
                          <a:pt x="5234764" y="1124181"/>
                          <a:pt x="5203625" y="1154980"/>
                          <a:pt x="5150334" y="116300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150" b="1" i="1" dirty="0">
                <a:solidFill>
                  <a:schemeClr val="tx1"/>
                </a:solidFill>
              </a:rPr>
              <a:t>ΝΟΤΕ</a:t>
            </a:r>
          </a:p>
          <a:p>
            <a:r>
              <a:rPr lang="en-US" sz="1150" i="1" dirty="0">
                <a:solidFill>
                  <a:schemeClr val="tx1"/>
                </a:solidFill>
              </a:rPr>
              <a:t>To get the full list of Docker commands, just install Docker and on the command line type ‘$docker’.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34F517-4190-7C49-A35F-1FC23AFC1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359A4D0-3B1D-774D-A3B2-1263E939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4060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8FA4-4F24-4040-B575-C602BE61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Focus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AC90-9446-5641-97F5-BDFDBD6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BA11344E-DE7F-B94E-B045-156EEB345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6371" r="7686" b="4707"/>
          <a:stretch/>
        </p:blipFill>
        <p:spPr>
          <a:xfrm>
            <a:off x="1348202" y="1268764"/>
            <a:ext cx="6447596" cy="3398058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8D8BA39-781A-304D-BCBE-FD40104EAB32}"/>
              </a:ext>
            </a:extLst>
          </p:cNvPr>
          <p:cNvSpPr>
            <a:spLocks noChangeAspect="1"/>
          </p:cNvSpPr>
          <p:nvPr/>
        </p:nvSpPr>
        <p:spPr>
          <a:xfrm>
            <a:off x="5364088" y="1375060"/>
            <a:ext cx="2160000" cy="2160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3C63B6F-73AD-9D43-A484-0099C7D5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776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832-8336-7F4E-9788-1F2074D1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Kubernetes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77B4-1956-E342-800E-2D1625DBF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System for managing containerized applications in a clustered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89740-E1CB-8547-B694-3B4BD08B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024081B-F7FF-F14B-B280-4CA6A784E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2" y="1524624"/>
            <a:ext cx="7594855" cy="3242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513C8-1B4E-9349-AD37-96DFDCD4B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963BE99-4135-134D-A04E-1E2AC50A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476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8333-B765-FB4B-9394-54282D13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73C8-DFBA-C44F-BFE3-A1EABB33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200" dirty="0"/>
              <a:t>Enable Docker with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systemctl</a:t>
            </a:r>
            <a:r>
              <a:rPr lang="en-US" sz="1200" dirty="0">
                <a:solidFill>
                  <a:schemeClr val="accent1"/>
                </a:solidFill>
              </a:rPr>
              <a:t> enable docker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Add Kubernetes signing key with </a:t>
            </a:r>
            <a:r>
              <a:rPr lang="en-US" sz="1200" dirty="0">
                <a:solidFill>
                  <a:schemeClr val="accent1"/>
                </a:solidFill>
              </a:rPr>
              <a:t>$ curl -s https://</a:t>
            </a:r>
            <a:r>
              <a:rPr lang="en-US" sz="1200" dirty="0" err="1">
                <a:solidFill>
                  <a:schemeClr val="accent1"/>
                </a:solidFill>
              </a:rPr>
              <a:t>packages.cloud.google.com</a:t>
            </a:r>
            <a:r>
              <a:rPr lang="en-US" sz="1200" dirty="0">
                <a:solidFill>
                  <a:schemeClr val="accent1"/>
                </a:solidFill>
              </a:rPr>
              <a:t>/apt/doc/apt-</a:t>
            </a:r>
            <a:r>
              <a:rPr lang="en-US" sz="1200" dirty="0" err="1">
                <a:solidFill>
                  <a:schemeClr val="accent1"/>
                </a:solidFill>
              </a:rPr>
              <a:t>key.gpg</a:t>
            </a:r>
            <a:r>
              <a:rPr lang="en-US" sz="1200" dirty="0">
                <a:solidFill>
                  <a:schemeClr val="accent1"/>
                </a:solidFill>
              </a:rPr>
              <a:t> |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apt-key add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Add </a:t>
            </a:r>
            <a:r>
              <a:rPr lang="en-US" sz="1200" dirty="0" err="1"/>
              <a:t>Xenial</a:t>
            </a:r>
            <a:r>
              <a:rPr lang="en-US" sz="1200" dirty="0"/>
              <a:t> Kubernetes Repository with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apt-add-repository "deb http://</a:t>
            </a:r>
            <a:r>
              <a:rPr lang="en-US" sz="1200" dirty="0" err="1">
                <a:solidFill>
                  <a:schemeClr val="accent1"/>
                </a:solidFill>
              </a:rPr>
              <a:t>apt.kubernetes.io</a:t>
            </a:r>
            <a:r>
              <a:rPr lang="en-US" sz="1200" dirty="0">
                <a:solidFill>
                  <a:schemeClr val="accent1"/>
                </a:solidFill>
              </a:rPr>
              <a:t>/ </a:t>
            </a:r>
            <a:r>
              <a:rPr lang="en-US" sz="1200" dirty="0" err="1">
                <a:solidFill>
                  <a:schemeClr val="accent1"/>
                </a:solidFill>
              </a:rPr>
              <a:t>kubernetes-xenial</a:t>
            </a:r>
            <a:r>
              <a:rPr lang="en-US" sz="1200" dirty="0">
                <a:solidFill>
                  <a:schemeClr val="accent1"/>
                </a:solidFill>
              </a:rPr>
              <a:t> main"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Install </a:t>
            </a:r>
            <a:r>
              <a:rPr lang="en-US" sz="1200" dirty="0" err="1"/>
              <a:t>kubeadm</a:t>
            </a:r>
            <a:r>
              <a:rPr lang="en-US" sz="1200" dirty="0"/>
              <a:t> with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apt install </a:t>
            </a:r>
            <a:r>
              <a:rPr lang="en-US" sz="1200" dirty="0" err="1">
                <a:solidFill>
                  <a:schemeClr val="accent1"/>
                </a:solidFill>
              </a:rPr>
              <a:t>kubeadm</a:t>
            </a:r>
            <a:endParaRPr lang="en-US" sz="12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Disable swap memory for Kubernetes to perform properly with </a:t>
            </a:r>
            <a:r>
              <a:rPr lang="en-US" sz="1200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swapoff</a:t>
            </a:r>
            <a:r>
              <a:rPr lang="en-US" sz="1200" dirty="0">
                <a:solidFill>
                  <a:schemeClr val="accent1"/>
                </a:solidFill>
              </a:rPr>
              <a:t> -a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Disable Firewall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Choose a pod network, e.g. Canal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Initialize Kubernetes using corresponding pod-network-</a:t>
            </a:r>
            <a:r>
              <a:rPr lang="en-US" sz="1200" dirty="0" err="1"/>
              <a:t>cidr</a:t>
            </a:r>
            <a:r>
              <a:rPr lang="en-US" sz="1200" dirty="0"/>
              <a:t>, e.g.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kubeadm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init</a:t>
            </a:r>
            <a:r>
              <a:rPr lang="en-US" sz="1200" dirty="0">
                <a:solidFill>
                  <a:schemeClr val="accent1"/>
                </a:solidFill>
              </a:rPr>
              <a:t> --pod-network-</a:t>
            </a:r>
            <a:r>
              <a:rPr lang="en-US" sz="1200" dirty="0" err="1">
                <a:solidFill>
                  <a:schemeClr val="accent1"/>
                </a:solidFill>
              </a:rPr>
              <a:t>cidr</a:t>
            </a:r>
            <a:r>
              <a:rPr lang="en-US" sz="1200" dirty="0">
                <a:solidFill>
                  <a:schemeClr val="accent1"/>
                </a:solidFill>
              </a:rPr>
              <a:t>=10.244.0.0/16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Follow the output instructions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Deploy pod network on the cluster, e.g. </a:t>
            </a:r>
            <a:r>
              <a:rPr lang="en-US" sz="1200" dirty="0">
                <a:solidFill>
                  <a:schemeClr val="accent1"/>
                </a:solidFill>
              </a:rPr>
              <a:t>$ </a:t>
            </a:r>
            <a:r>
              <a:rPr lang="en-US" sz="1200" dirty="0" err="1">
                <a:solidFill>
                  <a:schemeClr val="accent1"/>
                </a:solidFill>
              </a:rPr>
              <a:t>sudo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kubectl</a:t>
            </a:r>
            <a:r>
              <a:rPr lang="en-US" sz="1200" dirty="0">
                <a:solidFill>
                  <a:schemeClr val="accent1"/>
                </a:solidFill>
              </a:rPr>
              <a:t> apply -f https://</a:t>
            </a:r>
            <a:r>
              <a:rPr lang="en-US" sz="1200" dirty="0" err="1">
                <a:solidFill>
                  <a:schemeClr val="accent1"/>
                </a:solidFill>
              </a:rPr>
              <a:t>docs.projectcalico.org</a:t>
            </a:r>
            <a:r>
              <a:rPr lang="en-US" sz="1200" dirty="0">
                <a:solidFill>
                  <a:schemeClr val="accent1"/>
                </a:solidFill>
              </a:rPr>
              <a:t>/v3.8/manifests/</a:t>
            </a:r>
            <a:r>
              <a:rPr lang="en-US" sz="1200" dirty="0" err="1">
                <a:solidFill>
                  <a:schemeClr val="accent1"/>
                </a:solidFill>
              </a:rPr>
              <a:t>canal.yaml</a:t>
            </a: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00" dirty="0"/>
              <a:t>To join the cluster (as a worker node):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Follow steps 1-5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Execute</a:t>
            </a:r>
            <a:r>
              <a:rPr lang="en-US" sz="1200" dirty="0">
                <a:solidFill>
                  <a:schemeClr val="accent1"/>
                </a:solidFill>
              </a:rPr>
              <a:t> $ </a:t>
            </a:r>
            <a:r>
              <a:rPr lang="en-US" sz="1200" dirty="0" err="1">
                <a:solidFill>
                  <a:schemeClr val="accent1"/>
                </a:solidFill>
              </a:rPr>
              <a:t>kubeadm</a:t>
            </a:r>
            <a:r>
              <a:rPr lang="en-US" sz="1200" dirty="0">
                <a:solidFill>
                  <a:schemeClr val="accent1"/>
                </a:solidFill>
              </a:rPr>
              <a:t> join </a:t>
            </a:r>
            <a:r>
              <a:rPr lang="en-US" sz="1200" dirty="0"/>
              <a:t>command from Master initialization output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633B1D-8DBC-E14F-B3DA-824D7C2B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757033"/>
            <a:ext cx="2943603" cy="676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DCD8AB7F-E69C-034C-A117-0904E3E84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8530"/>
            <a:ext cx="1982827" cy="120828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79DC523-D376-AB49-9777-F718F168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9583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8333-B765-FB4B-9394-54282D13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</a:t>
            </a:r>
            <a:r>
              <a:rPr lang="en-US" i="1" dirty="0"/>
              <a:t>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73C8-DFBA-C44F-BFE3-A1EABB33A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698976" cy="339447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is a </a:t>
            </a:r>
            <a:r>
              <a:rPr lang="en-US" i="1" dirty="0"/>
              <a:t>Kubernetes Deployment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mean to manage a pod’s lifecycle</a:t>
            </a:r>
          </a:p>
          <a:p>
            <a:pPr lvl="1"/>
            <a:r>
              <a:rPr lang="en-US" dirty="0"/>
              <a:t>describes the desired state of an application to ensure its availability</a:t>
            </a:r>
          </a:p>
          <a:p>
            <a:pPr lvl="1"/>
            <a:r>
              <a:rPr lang="en-US" dirty="0"/>
              <a:t>runs a set of multiple identical pods as replicas of an application to automatically replace crashed or unresponsive instances that deviate from the desired state of the app</a:t>
            </a:r>
          </a:p>
          <a:p>
            <a:r>
              <a:rPr lang="en-US" dirty="0"/>
              <a:t>Commands to create Deployments with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run </a:t>
            </a:r>
            <a:r>
              <a:rPr lang="en-US" dirty="0"/>
              <a:t>an instance of an image (outputs “</a:t>
            </a:r>
            <a:r>
              <a:rPr lang="en-US" dirty="0" err="1"/>
              <a:t>deployment.apps</a:t>
            </a:r>
            <a:r>
              <a:rPr lang="en-US" dirty="0"/>
              <a:t>/&lt;image&gt; created”)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apply </a:t>
            </a:r>
            <a:r>
              <a:rPr lang="en-US" dirty="0"/>
              <a:t>configuration (from .</a:t>
            </a:r>
            <a:r>
              <a:rPr lang="en-US" dirty="0" err="1"/>
              <a:t>yaml</a:t>
            </a:r>
            <a:r>
              <a:rPr lang="en-US" dirty="0"/>
              <a:t> or .json file or from stdin) to a resource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create </a:t>
            </a:r>
            <a:r>
              <a:rPr lang="en-US" dirty="0"/>
              <a:t>a resource from given configuration (from .</a:t>
            </a:r>
            <a:r>
              <a:rPr lang="en-US" dirty="0" err="1"/>
              <a:t>yaml</a:t>
            </a:r>
            <a:r>
              <a:rPr lang="en-US" dirty="0"/>
              <a:t> or .json file or from stdin)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7DECBE-0762-264C-89A9-6EA62EFE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700" y="1200151"/>
            <a:ext cx="2039304" cy="331581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A110DA-9E03-3346-AC32-35D73DB4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718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8333-B765-FB4B-9394-54282D13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Inspecting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73C8-DFBA-C44F-BFE3-A1EABB33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get deployments </a:t>
            </a:r>
            <a:r>
              <a:rPr lang="en-US" dirty="0"/>
              <a:t>outputs a list of the cluster’s deployments carrying the following attributes</a:t>
            </a:r>
          </a:p>
          <a:p>
            <a:pPr lvl="1"/>
            <a:r>
              <a:rPr lang="en-US" dirty="0"/>
              <a:t>NAME of the deployment</a:t>
            </a:r>
          </a:p>
          <a:p>
            <a:pPr lvl="1"/>
            <a:r>
              <a:rPr lang="en-US" dirty="0"/>
              <a:t>DESIRED number of replicas</a:t>
            </a:r>
          </a:p>
          <a:p>
            <a:pPr lvl="1"/>
            <a:r>
              <a:rPr lang="en-US" dirty="0"/>
              <a:t>CURRENT number of running replicas</a:t>
            </a:r>
          </a:p>
          <a:p>
            <a:pPr lvl="1"/>
            <a:r>
              <a:rPr lang="en-US" dirty="0"/>
              <a:t>UP-TO-DATE number of replicas (replicas that have been updated to achieve the desired state)</a:t>
            </a:r>
          </a:p>
          <a:p>
            <a:pPr lvl="1"/>
            <a:r>
              <a:rPr lang="en-US" dirty="0"/>
              <a:t>AVAILABLE number of replicas to the users</a:t>
            </a:r>
          </a:p>
          <a:p>
            <a:pPr lvl="1"/>
            <a:r>
              <a:rPr lang="en-US" dirty="0"/>
              <a:t>AGE of the application (time since started running)</a:t>
            </a:r>
          </a:p>
          <a:p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get </a:t>
            </a:r>
            <a:r>
              <a:rPr lang="en-US" dirty="0" err="1">
                <a:solidFill>
                  <a:schemeClr val="accent1"/>
                </a:solidFill>
              </a:rPr>
              <a:t>rs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outputs a list of the cluster’s replicas sets carrying the attributes</a:t>
            </a:r>
          </a:p>
          <a:p>
            <a:pPr lvl="1"/>
            <a:r>
              <a:rPr lang="en-US" dirty="0"/>
              <a:t>NAME of replica set</a:t>
            </a:r>
          </a:p>
          <a:p>
            <a:pPr lvl="1"/>
            <a:r>
              <a:rPr lang="en-US" dirty="0"/>
              <a:t>DESIRED number of replicas</a:t>
            </a:r>
          </a:p>
          <a:p>
            <a:pPr lvl="1"/>
            <a:r>
              <a:rPr lang="en-US" dirty="0"/>
              <a:t>CURRENT number of replicas</a:t>
            </a:r>
          </a:p>
          <a:p>
            <a:pPr lvl="1"/>
            <a:r>
              <a:rPr lang="en-US" dirty="0"/>
              <a:t>READY number of replicas</a:t>
            </a:r>
          </a:p>
          <a:p>
            <a:pPr lvl="1"/>
            <a:r>
              <a:rPr lang="en-US" dirty="0"/>
              <a:t>AGE of the application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9B42917-0730-F442-859D-BEFD0A21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0720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032BD-29B0-5B40-A551-59BC2B11D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6563" y="578574"/>
            <a:ext cx="6770874" cy="398635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9ACE75F-DED4-8040-847E-93DD8A8E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254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6FE656-CE85-9E4F-B3BA-4C7DA65CA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541" y="579150"/>
            <a:ext cx="6768917" cy="39852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116C4BA-A7AD-1645-8669-656C9512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3430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AB4F-D586-8C40-9581-26C2451B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PaaS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D98C3-9DC2-7A40-84BC-8AD27DC3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546848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Platform as a (Cloud) Service</a:t>
            </a:r>
          </a:p>
          <a:p>
            <a:pPr lvl="1"/>
            <a:r>
              <a:rPr lang="en-US" dirty="0"/>
              <a:t>Provides a framework for software creation</a:t>
            </a:r>
          </a:p>
          <a:p>
            <a:r>
              <a:rPr lang="en-US" dirty="0"/>
              <a:t>Focus remains on developing the app, not on managing resources or maintaining the infrastructure</a:t>
            </a:r>
          </a:p>
          <a:p>
            <a:pPr lvl="1"/>
            <a:r>
              <a:rPr lang="en-US" dirty="0"/>
              <a:t>Reduced Costs </a:t>
            </a:r>
            <a:r>
              <a:rPr lang="en-US" dirty="0">
                <a:solidFill>
                  <a:srgbClr val="FF0000"/>
                </a:solidFill>
              </a:rPr>
              <a:t>👍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Simplicity </a:t>
            </a:r>
            <a:r>
              <a:rPr lang="en-US" dirty="0">
                <a:solidFill>
                  <a:srgbClr val="FF0000"/>
                </a:solidFill>
              </a:rPr>
              <a:t>👍</a:t>
            </a:r>
            <a:endParaRPr lang="en-US" dirty="0"/>
          </a:p>
          <a:p>
            <a:pPr lvl="1"/>
            <a:r>
              <a:rPr lang="en-US" dirty="0"/>
              <a:t>Faster Development </a:t>
            </a:r>
            <a:r>
              <a:rPr lang="en-US" dirty="0">
                <a:solidFill>
                  <a:srgbClr val="FF0000"/>
                </a:solidFill>
              </a:rPr>
              <a:t>👍</a:t>
            </a:r>
            <a:endParaRPr lang="en-US" dirty="0"/>
          </a:p>
          <a:p>
            <a:pPr lvl="1"/>
            <a:r>
              <a:rPr lang="en-US" dirty="0"/>
              <a:t>Dependency 👎</a:t>
            </a:r>
          </a:p>
          <a:p>
            <a:pPr lvl="1"/>
            <a:r>
              <a:rPr lang="en-US" dirty="0"/>
              <a:t>Security Risks 👎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C8AE4-1261-3B44-A456-565A827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F480B-C235-F740-9AF5-519D2FD6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</a:t>
            </a:fld>
            <a:endParaRPr lang="el-GR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736E36-96B4-BE43-AC9E-44708F75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904" y="857476"/>
            <a:ext cx="6122592" cy="39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9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1D39-57FF-A34E-A473-560428A1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FDEF-2632-2E41-A5AA-3428AE5EA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23964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is </a:t>
            </a:r>
            <a:r>
              <a:rPr lang="en-US" i="1" dirty="0"/>
              <a:t>Kubernetes Scaling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increase or decrease of the number of desired running replicas</a:t>
            </a:r>
          </a:p>
          <a:p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scale &lt;deployment&gt; --replicas &lt;y&gt;</a:t>
            </a:r>
            <a:r>
              <a:rPr lang="en-US" dirty="0"/>
              <a:t>, where y is the new number of desired replicas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19974-2416-FA4E-8A78-DBF12DE7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1E219E-8C95-FE4F-9C05-47E805D80A7A}"/>
              </a:ext>
            </a:extLst>
          </p:cNvPr>
          <p:cNvSpPr txBox="1">
            <a:spLocks/>
          </p:cNvSpPr>
          <p:nvPr/>
        </p:nvSpPr>
        <p:spPr>
          <a:xfrm>
            <a:off x="457200" y="24692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Autoscaling Deployments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B1521A-C018-B94F-8F17-6EC61274CA94}"/>
              </a:ext>
            </a:extLst>
          </p:cNvPr>
          <p:cNvSpPr txBox="1">
            <a:spLocks/>
          </p:cNvSpPr>
          <p:nvPr/>
        </p:nvSpPr>
        <p:spPr>
          <a:xfrm>
            <a:off x="457200" y="3440090"/>
            <a:ext cx="8229600" cy="1297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autoscale</a:t>
            </a:r>
            <a:r>
              <a:rPr lang="en-US" dirty="0">
                <a:solidFill>
                  <a:schemeClr val="accent1"/>
                </a:solidFill>
              </a:rPr>
              <a:t> &lt;deployment&gt; --max &lt;x&gt; --min &lt;y&gt; --</a:t>
            </a:r>
            <a:r>
              <a:rPr lang="en-US" dirty="0" err="1">
                <a:solidFill>
                  <a:schemeClr val="accent1"/>
                </a:solidFill>
              </a:rPr>
              <a:t>cpu</a:t>
            </a:r>
            <a:r>
              <a:rPr lang="en-US" dirty="0">
                <a:solidFill>
                  <a:schemeClr val="accent1"/>
                </a:solidFill>
              </a:rPr>
              <a:t>-percent &lt;z&gt;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		   where	x is the maximum number of desired replicas,</a:t>
            </a:r>
            <a:br>
              <a:rPr lang="en-US" dirty="0"/>
            </a:br>
            <a:r>
              <a:rPr lang="en-US" dirty="0"/>
              <a:t>			y is the minimum number of desired replicas and</a:t>
            </a:r>
            <a:br>
              <a:rPr lang="en-US" dirty="0"/>
            </a:br>
            <a:r>
              <a:rPr lang="en-US" dirty="0"/>
              <a:t>			z is the desired CPU utilization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4378D-CC8B-8E4C-9784-DB239B17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C3F2714-8F04-884A-9F49-3994A275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735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8333-B765-FB4B-9394-54282D13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</a:t>
            </a:r>
            <a:r>
              <a:rPr lang="en-US" i="1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73C8-DFBA-C44F-BFE3-A1EABB33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What is a </a:t>
            </a:r>
            <a:r>
              <a:rPr lang="en-US" i="1" dirty="0"/>
              <a:t>Kubernetes Service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logical set of pods across one or more nodes sharing the same Service IP Address and performing a certain microservice</a:t>
            </a:r>
          </a:p>
          <a:p>
            <a:pPr lvl="1"/>
            <a:r>
              <a:rPr lang="en-US" dirty="0"/>
              <a:t>defined using a .</a:t>
            </a:r>
            <a:r>
              <a:rPr lang="en-US" dirty="0" err="1"/>
              <a:t>yaml</a:t>
            </a:r>
            <a:r>
              <a:rPr lang="en-US" dirty="0"/>
              <a:t> or .json file</a:t>
            </a:r>
          </a:p>
          <a:p>
            <a:r>
              <a:rPr lang="en-US" dirty="0"/>
              <a:t>Create a Service with </a:t>
            </a:r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apply -f &lt;</a:t>
            </a:r>
            <a:r>
              <a:rPr lang="en-US" dirty="0" err="1">
                <a:solidFill>
                  <a:schemeClr val="accent1"/>
                </a:solidFill>
              </a:rPr>
              <a:t>manifest_file</a:t>
            </a:r>
            <a:r>
              <a:rPr lang="en-US" dirty="0">
                <a:solidFill>
                  <a:schemeClr val="accent1"/>
                </a:solidFill>
              </a:rPr>
              <a:t>&gt;</a:t>
            </a:r>
          </a:p>
          <a:p>
            <a:r>
              <a:rPr lang="en-US" dirty="0"/>
              <a:t>View the specification of a created Service with </a:t>
            </a:r>
            <a:r>
              <a:rPr lang="en-US" dirty="0">
                <a:solidFill>
                  <a:schemeClr val="accent1"/>
                </a:solidFill>
              </a:rPr>
              <a:t>$ </a:t>
            </a:r>
            <a:r>
              <a:rPr lang="en-US" dirty="0" err="1">
                <a:solidFill>
                  <a:schemeClr val="accent1"/>
                </a:solidFill>
              </a:rPr>
              <a:t>kubectl</a:t>
            </a:r>
            <a:r>
              <a:rPr lang="en-US" dirty="0">
                <a:solidFill>
                  <a:schemeClr val="accent1"/>
                </a:solidFill>
              </a:rPr>
              <a:t> get service -o </a:t>
            </a:r>
            <a:r>
              <a:rPr lang="en-US" dirty="0" err="1">
                <a:solidFill>
                  <a:schemeClr val="accent1"/>
                </a:solidFill>
              </a:rPr>
              <a:t>yaml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5 types of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ClusterIP</a:t>
            </a:r>
            <a:r>
              <a:rPr lang="en-US" dirty="0"/>
              <a:t> (default) → ensures a stable internal IP mapped to nodes even when their pods change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NodePort</a:t>
            </a:r>
            <a:r>
              <a:rPr lang="en-US" dirty="0"/>
              <a:t> (extension of </a:t>
            </a:r>
            <a:r>
              <a:rPr lang="en-US" dirty="0" err="1"/>
              <a:t>ClusterIP</a:t>
            </a:r>
            <a:r>
              <a:rPr lang="en-US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LoadBalancer</a:t>
            </a:r>
            <a:r>
              <a:rPr lang="en-US" dirty="0"/>
              <a:t> (extension of </a:t>
            </a:r>
            <a:r>
              <a:rPr lang="en-US" dirty="0" err="1"/>
              <a:t>NodePort</a:t>
            </a:r>
            <a:r>
              <a:rPr lang="en-US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ExternalName</a:t>
            </a:r>
            <a:r>
              <a:rPr lang="en-US" dirty="0"/>
              <a:t> → provides external DNS name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Headless → no cluster IP allocation, no load balancing or proxying by the platform, direct interaction with the pods instead of a proxy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E9A5F1-F6AF-AB4B-A2F9-9751702E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8244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8333-B765-FB4B-9394-54282D13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updates</a:t>
            </a:r>
            <a:endParaRPr lang="en-US" i="1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376BB3-282A-6949-8569-5028B78B1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9" y="945167"/>
            <a:ext cx="5131763" cy="382209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AFCFB-9F01-9F40-833E-1AFCEBA7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59E8B-EBC1-9844-8F78-955DC692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348" y="4371950"/>
            <a:ext cx="903858" cy="903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D5974-11C5-8E4D-BA29-9DD3455CC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605" y="1106496"/>
            <a:ext cx="2419946" cy="1482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13EE7-2DE3-5048-A7AB-83D45A6F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854" y="2631981"/>
            <a:ext cx="2419946" cy="1482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370750-EB05-9D49-B3F9-B7B45180ED97}"/>
              </a:ext>
            </a:extLst>
          </p:cNvPr>
          <p:cNvSpPr txBox="1"/>
          <p:nvPr/>
        </p:nvSpPr>
        <p:spPr>
          <a:xfrm>
            <a:off x="6258214" y="1369310"/>
            <a:ext cx="2023325" cy="783193"/>
          </a:xfrm>
          <a:prstGeom prst="roundRect">
            <a:avLst/>
          </a:pr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912520 w 5344160"/>
                      <a:gd name="connsiteY7" fmla="*/ 0 h 1163003"/>
                      <a:gd name="connsiteX8" fmla="*/ 1432953 w 5344160"/>
                      <a:gd name="connsiteY8" fmla="*/ 0 h 1163003"/>
                      <a:gd name="connsiteX9" fmla="*/ 2052517 w 5344160"/>
                      <a:gd name="connsiteY9" fmla="*/ 0 h 1163003"/>
                      <a:gd name="connsiteX10" fmla="*/ 2721645 w 5344160"/>
                      <a:gd name="connsiteY10" fmla="*/ 0 h 1163003"/>
                      <a:gd name="connsiteX11" fmla="*/ 3192513 w 5344160"/>
                      <a:gd name="connsiteY11" fmla="*/ 0 h 1163003"/>
                      <a:gd name="connsiteX12" fmla="*/ 3812077 w 5344160"/>
                      <a:gd name="connsiteY12" fmla="*/ 0 h 1163003"/>
                      <a:gd name="connsiteX13" fmla="*/ 4431640 w 5344160"/>
                      <a:gd name="connsiteY13" fmla="*/ 0 h 1163003"/>
                      <a:gd name="connsiteX14" fmla="*/ 5150334 w 5344160"/>
                      <a:gd name="connsiteY14" fmla="*/ 0 h 1163003"/>
                      <a:gd name="connsiteX15" fmla="*/ 5247247 w 5344160"/>
                      <a:gd name="connsiteY15" fmla="*/ 96913 h 1163003"/>
                      <a:gd name="connsiteX16" fmla="*/ 5247247 w 5344160"/>
                      <a:gd name="connsiteY16" fmla="*/ 484588 h 1163003"/>
                      <a:gd name="connsiteX17" fmla="*/ 5344160 w 5344160"/>
                      <a:gd name="connsiteY17" fmla="*/ 581501 h 1163003"/>
                      <a:gd name="connsiteX18" fmla="*/ 5247247 w 5344160"/>
                      <a:gd name="connsiteY18" fmla="*/ 678414 h 1163003"/>
                      <a:gd name="connsiteX19" fmla="*/ 5247247 w 5344160"/>
                      <a:gd name="connsiteY19" fmla="*/ 1066090 h 1163003"/>
                      <a:gd name="connsiteX20" fmla="*/ 5150334 w 5344160"/>
                      <a:gd name="connsiteY20" fmla="*/ 1163003 h 1163003"/>
                      <a:gd name="connsiteX21" fmla="*/ 4679466 w 5344160"/>
                      <a:gd name="connsiteY21" fmla="*/ 1163003 h 1163003"/>
                      <a:gd name="connsiteX22" fmla="*/ 4208597 w 5344160"/>
                      <a:gd name="connsiteY22" fmla="*/ 1163003 h 1163003"/>
                      <a:gd name="connsiteX23" fmla="*/ 3539469 w 5344160"/>
                      <a:gd name="connsiteY23" fmla="*/ 1163003 h 1163003"/>
                      <a:gd name="connsiteX24" fmla="*/ 3019036 w 5344160"/>
                      <a:gd name="connsiteY24" fmla="*/ 1163003 h 1163003"/>
                      <a:gd name="connsiteX25" fmla="*/ 2300342 w 5344160"/>
                      <a:gd name="connsiteY25" fmla="*/ 1163003 h 1163003"/>
                      <a:gd name="connsiteX26" fmla="*/ 1730343 w 5344160"/>
                      <a:gd name="connsiteY26" fmla="*/ 1163003 h 1163003"/>
                      <a:gd name="connsiteX27" fmla="*/ 1259475 w 5344160"/>
                      <a:gd name="connsiteY27" fmla="*/ 1163003 h 1163003"/>
                      <a:gd name="connsiteX28" fmla="*/ 193826 w 5344160"/>
                      <a:gd name="connsiteY28" fmla="*/ 1163003 h 1163003"/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5150334 w 5344160"/>
                      <a:gd name="connsiteY7" fmla="*/ 0 h 1163003"/>
                      <a:gd name="connsiteX8" fmla="*/ 5247247 w 5344160"/>
                      <a:gd name="connsiteY8" fmla="*/ 96913 h 1163003"/>
                      <a:gd name="connsiteX9" fmla="*/ 5247247 w 5344160"/>
                      <a:gd name="connsiteY9" fmla="*/ 484588 h 1163003"/>
                      <a:gd name="connsiteX10" fmla="*/ 5344160 w 5344160"/>
                      <a:gd name="connsiteY10" fmla="*/ 581501 h 1163003"/>
                      <a:gd name="connsiteX11" fmla="*/ 5247247 w 5344160"/>
                      <a:gd name="connsiteY11" fmla="*/ 678414 h 1163003"/>
                      <a:gd name="connsiteX12" fmla="*/ 5247247 w 5344160"/>
                      <a:gd name="connsiteY12" fmla="*/ 1066090 h 1163003"/>
                      <a:gd name="connsiteX13" fmla="*/ 5150334 w 5344160"/>
                      <a:gd name="connsiteY13" fmla="*/ 1163003 h 116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44160" h="1163003" stroke="0" extrusionOk="0">
                        <a:moveTo>
                          <a:pt x="193826" y="1163003"/>
                        </a:moveTo>
                        <a:cubicBezTo>
                          <a:pt x="129351" y="1156248"/>
                          <a:pt x="89385" y="1122439"/>
                          <a:pt x="96913" y="1066090"/>
                        </a:cubicBezTo>
                        <a:cubicBezTo>
                          <a:pt x="102435" y="895980"/>
                          <a:pt x="82313" y="766455"/>
                          <a:pt x="96913" y="678415"/>
                        </a:cubicBezTo>
                        <a:cubicBezTo>
                          <a:pt x="95363" y="623712"/>
                          <a:pt x="47919" y="593006"/>
                          <a:pt x="0" y="581502"/>
                        </a:cubicBezTo>
                        <a:cubicBezTo>
                          <a:pt x="53668" y="592746"/>
                          <a:pt x="95371" y="533145"/>
                          <a:pt x="96913" y="484589"/>
                        </a:cubicBezTo>
                        <a:cubicBezTo>
                          <a:pt x="97406" y="387240"/>
                          <a:pt x="80896" y="289307"/>
                          <a:pt x="96913" y="96913"/>
                        </a:cubicBezTo>
                        <a:cubicBezTo>
                          <a:pt x="95506" y="44713"/>
                          <a:pt x="139117" y="-11301"/>
                          <a:pt x="193826" y="0"/>
                        </a:cubicBezTo>
                        <a:cubicBezTo>
                          <a:pt x="451381" y="18301"/>
                          <a:pt x="737280" y="-28568"/>
                          <a:pt x="912520" y="0"/>
                        </a:cubicBezTo>
                        <a:cubicBezTo>
                          <a:pt x="1087760" y="28568"/>
                          <a:pt x="1187344" y="4926"/>
                          <a:pt x="1432953" y="0"/>
                        </a:cubicBezTo>
                        <a:cubicBezTo>
                          <a:pt x="1678562" y="-4926"/>
                          <a:pt x="1806989" y="-27498"/>
                          <a:pt x="2052517" y="0"/>
                        </a:cubicBezTo>
                        <a:cubicBezTo>
                          <a:pt x="2298045" y="27498"/>
                          <a:pt x="2529369" y="-17707"/>
                          <a:pt x="2721645" y="0"/>
                        </a:cubicBezTo>
                        <a:cubicBezTo>
                          <a:pt x="2913921" y="17707"/>
                          <a:pt x="2993509" y="16108"/>
                          <a:pt x="3192513" y="0"/>
                        </a:cubicBezTo>
                        <a:cubicBezTo>
                          <a:pt x="3391517" y="-16108"/>
                          <a:pt x="3570898" y="-25444"/>
                          <a:pt x="3812077" y="0"/>
                        </a:cubicBezTo>
                        <a:cubicBezTo>
                          <a:pt x="4053256" y="25444"/>
                          <a:pt x="4177761" y="25316"/>
                          <a:pt x="4431640" y="0"/>
                        </a:cubicBezTo>
                        <a:cubicBezTo>
                          <a:pt x="4685519" y="-25316"/>
                          <a:pt x="4875101" y="-8100"/>
                          <a:pt x="5150334" y="0"/>
                        </a:cubicBezTo>
                        <a:cubicBezTo>
                          <a:pt x="5194691" y="-651"/>
                          <a:pt x="5242092" y="32881"/>
                          <a:pt x="5247247" y="96913"/>
                        </a:cubicBezTo>
                        <a:cubicBezTo>
                          <a:pt x="5234254" y="186546"/>
                          <a:pt x="5248854" y="381670"/>
                          <a:pt x="5247247" y="484588"/>
                        </a:cubicBezTo>
                        <a:cubicBezTo>
                          <a:pt x="5255936" y="539524"/>
                          <a:pt x="5284706" y="581745"/>
                          <a:pt x="5344160" y="581501"/>
                        </a:cubicBezTo>
                        <a:cubicBezTo>
                          <a:pt x="5293799" y="575799"/>
                          <a:pt x="5241259" y="627969"/>
                          <a:pt x="5247247" y="678414"/>
                        </a:cubicBezTo>
                        <a:cubicBezTo>
                          <a:pt x="5230311" y="819626"/>
                          <a:pt x="5258461" y="952595"/>
                          <a:pt x="5247247" y="1066090"/>
                        </a:cubicBezTo>
                        <a:cubicBezTo>
                          <a:pt x="5243001" y="1121853"/>
                          <a:pt x="5204854" y="1157310"/>
                          <a:pt x="5150334" y="1163003"/>
                        </a:cubicBezTo>
                        <a:cubicBezTo>
                          <a:pt x="4959071" y="1161800"/>
                          <a:pt x="4817827" y="1151368"/>
                          <a:pt x="4679466" y="1163003"/>
                        </a:cubicBezTo>
                        <a:cubicBezTo>
                          <a:pt x="4541105" y="1174638"/>
                          <a:pt x="4309833" y="1179314"/>
                          <a:pt x="4208597" y="1163003"/>
                        </a:cubicBezTo>
                        <a:cubicBezTo>
                          <a:pt x="4107361" y="1146692"/>
                          <a:pt x="3772625" y="1170678"/>
                          <a:pt x="3539469" y="1163003"/>
                        </a:cubicBezTo>
                        <a:cubicBezTo>
                          <a:pt x="3306313" y="1155328"/>
                          <a:pt x="3176683" y="1185245"/>
                          <a:pt x="3019036" y="1163003"/>
                        </a:cubicBezTo>
                        <a:cubicBezTo>
                          <a:pt x="2861389" y="1140761"/>
                          <a:pt x="2551385" y="1181763"/>
                          <a:pt x="2300342" y="1163003"/>
                        </a:cubicBezTo>
                        <a:cubicBezTo>
                          <a:pt x="2049299" y="1144243"/>
                          <a:pt x="1877831" y="1168934"/>
                          <a:pt x="1730343" y="1163003"/>
                        </a:cubicBezTo>
                        <a:cubicBezTo>
                          <a:pt x="1582855" y="1157072"/>
                          <a:pt x="1490534" y="1156537"/>
                          <a:pt x="1259475" y="1163003"/>
                        </a:cubicBezTo>
                        <a:cubicBezTo>
                          <a:pt x="1028416" y="1169469"/>
                          <a:pt x="457027" y="1181310"/>
                          <a:pt x="193826" y="1163003"/>
                        </a:cubicBezTo>
                        <a:close/>
                      </a:path>
                      <a:path w="5344160" h="1163003" fill="none" extrusionOk="0">
                        <a:moveTo>
                          <a:pt x="193826" y="1163003"/>
                        </a:moveTo>
                        <a:cubicBezTo>
                          <a:pt x="135752" y="1161259"/>
                          <a:pt x="98186" y="1118362"/>
                          <a:pt x="96913" y="1066090"/>
                        </a:cubicBezTo>
                        <a:cubicBezTo>
                          <a:pt x="82559" y="903548"/>
                          <a:pt x="89033" y="858526"/>
                          <a:pt x="96913" y="678415"/>
                        </a:cubicBezTo>
                        <a:cubicBezTo>
                          <a:pt x="88198" y="624610"/>
                          <a:pt x="65619" y="584960"/>
                          <a:pt x="0" y="581502"/>
                        </a:cubicBezTo>
                        <a:cubicBezTo>
                          <a:pt x="63879" y="578761"/>
                          <a:pt x="95358" y="548882"/>
                          <a:pt x="96913" y="484589"/>
                        </a:cubicBezTo>
                        <a:cubicBezTo>
                          <a:pt x="91591" y="338378"/>
                          <a:pt x="83185" y="284371"/>
                          <a:pt x="96913" y="96913"/>
                        </a:cubicBezTo>
                        <a:cubicBezTo>
                          <a:pt x="100212" y="51453"/>
                          <a:pt x="147912" y="7528"/>
                          <a:pt x="193826" y="0"/>
                        </a:cubicBezTo>
                        <a:moveTo>
                          <a:pt x="5150334" y="0"/>
                        </a:moveTo>
                        <a:cubicBezTo>
                          <a:pt x="5201314" y="-3402"/>
                          <a:pt x="5240406" y="50180"/>
                          <a:pt x="5247247" y="96913"/>
                        </a:cubicBezTo>
                        <a:cubicBezTo>
                          <a:pt x="5233872" y="184286"/>
                          <a:pt x="5238054" y="373014"/>
                          <a:pt x="5247247" y="484588"/>
                        </a:cubicBezTo>
                        <a:cubicBezTo>
                          <a:pt x="5253264" y="543993"/>
                          <a:pt x="5292423" y="587776"/>
                          <a:pt x="5344160" y="581501"/>
                        </a:cubicBezTo>
                        <a:cubicBezTo>
                          <a:pt x="5298044" y="584620"/>
                          <a:pt x="5242915" y="625690"/>
                          <a:pt x="5247247" y="678414"/>
                        </a:cubicBezTo>
                        <a:cubicBezTo>
                          <a:pt x="5249156" y="852515"/>
                          <a:pt x="5248662" y="872799"/>
                          <a:pt x="5247247" y="1066090"/>
                        </a:cubicBezTo>
                        <a:cubicBezTo>
                          <a:pt x="5234764" y="1124181"/>
                          <a:pt x="5203625" y="1154980"/>
                          <a:pt x="5150334" y="116300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000" b="1" i="1" dirty="0">
                <a:solidFill>
                  <a:schemeClr val="tx1"/>
                </a:solidFill>
              </a:rPr>
              <a:t>ΝΟΤΕ</a:t>
            </a:r>
          </a:p>
          <a:p>
            <a:r>
              <a:rPr lang="en-US" sz="1000" i="1" dirty="0">
                <a:solidFill>
                  <a:schemeClr val="tx1"/>
                </a:solidFill>
              </a:rPr>
              <a:t>Roll back to a previous revision with ‘$</a:t>
            </a:r>
            <a:r>
              <a:rPr lang="en-US" sz="1000" i="1" dirty="0" err="1">
                <a:solidFill>
                  <a:schemeClr val="tx1"/>
                </a:solidFill>
              </a:rPr>
              <a:t>kubectl</a:t>
            </a:r>
            <a:r>
              <a:rPr lang="en-US" sz="1000" i="1" dirty="0">
                <a:solidFill>
                  <a:schemeClr val="tx1"/>
                </a:solidFill>
              </a:rPr>
              <a:t> rollout undo &lt;deployment&gt;’.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76E92F-EE8D-BC41-9C2F-1F7964C8A537}"/>
              </a:ext>
            </a:extLst>
          </p:cNvPr>
          <p:cNvSpPr txBox="1"/>
          <p:nvPr/>
        </p:nvSpPr>
        <p:spPr>
          <a:xfrm>
            <a:off x="6702388" y="2851527"/>
            <a:ext cx="1835224" cy="953453"/>
          </a:xfrm>
          <a:prstGeom prst="roundRect">
            <a:avLst/>
          </a:pr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912520 w 5344160"/>
                      <a:gd name="connsiteY7" fmla="*/ 0 h 1163003"/>
                      <a:gd name="connsiteX8" fmla="*/ 1432953 w 5344160"/>
                      <a:gd name="connsiteY8" fmla="*/ 0 h 1163003"/>
                      <a:gd name="connsiteX9" fmla="*/ 2052517 w 5344160"/>
                      <a:gd name="connsiteY9" fmla="*/ 0 h 1163003"/>
                      <a:gd name="connsiteX10" fmla="*/ 2721645 w 5344160"/>
                      <a:gd name="connsiteY10" fmla="*/ 0 h 1163003"/>
                      <a:gd name="connsiteX11" fmla="*/ 3192513 w 5344160"/>
                      <a:gd name="connsiteY11" fmla="*/ 0 h 1163003"/>
                      <a:gd name="connsiteX12" fmla="*/ 3812077 w 5344160"/>
                      <a:gd name="connsiteY12" fmla="*/ 0 h 1163003"/>
                      <a:gd name="connsiteX13" fmla="*/ 4431640 w 5344160"/>
                      <a:gd name="connsiteY13" fmla="*/ 0 h 1163003"/>
                      <a:gd name="connsiteX14" fmla="*/ 5150334 w 5344160"/>
                      <a:gd name="connsiteY14" fmla="*/ 0 h 1163003"/>
                      <a:gd name="connsiteX15" fmla="*/ 5247247 w 5344160"/>
                      <a:gd name="connsiteY15" fmla="*/ 96913 h 1163003"/>
                      <a:gd name="connsiteX16" fmla="*/ 5247247 w 5344160"/>
                      <a:gd name="connsiteY16" fmla="*/ 484588 h 1163003"/>
                      <a:gd name="connsiteX17" fmla="*/ 5344160 w 5344160"/>
                      <a:gd name="connsiteY17" fmla="*/ 581501 h 1163003"/>
                      <a:gd name="connsiteX18" fmla="*/ 5247247 w 5344160"/>
                      <a:gd name="connsiteY18" fmla="*/ 678414 h 1163003"/>
                      <a:gd name="connsiteX19" fmla="*/ 5247247 w 5344160"/>
                      <a:gd name="connsiteY19" fmla="*/ 1066090 h 1163003"/>
                      <a:gd name="connsiteX20" fmla="*/ 5150334 w 5344160"/>
                      <a:gd name="connsiteY20" fmla="*/ 1163003 h 1163003"/>
                      <a:gd name="connsiteX21" fmla="*/ 4679466 w 5344160"/>
                      <a:gd name="connsiteY21" fmla="*/ 1163003 h 1163003"/>
                      <a:gd name="connsiteX22" fmla="*/ 4208597 w 5344160"/>
                      <a:gd name="connsiteY22" fmla="*/ 1163003 h 1163003"/>
                      <a:gd name="connsiteX23" fmla="*/ 3539469 w 5344160"/>
                      <a:gd name="connsiteY23" fmla="*/ 1163003 h 1163003"/>
                      <a:gd name="connsiteX24" fmla="*/ 3019036 w 5344160"/>
                      <a:gd name="connsiteY24" fmla="*/ 1163003 h 1163003"/>
                      <a:gd name="connsiteX25" fmla="*/ 2300342 w 5344160"/>
                      <a:gd name="connsiteY25" fmla="*/ 1163003 h 1163003"/>
                      <a:gd name="connsiteX26" fmla="*/ 1730343 w 5344160"/>
                      <a:gd name="connsiteY26" fmla="*/ 1163003 h 1163003"/>
                      <a:gd name="connsiteX27" fmla="*/ 1259475 w 5344160"/>
                      <a:gd name="connsiteY27" fmla="*/ 1163003 h 1163003"/>
                      <a:gd name="connsiteX28" fmla="*/ 193826 w 5344160"/>
                      <a:gd name="connsiteY28" fmla="*/ 1163003 h 1163003"/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5150334 w 5344160"/>
                      <a:gd name="connsiteY7" fmla="*/ 0 h 1163003"/>
                      <a:gd name="connsiteX8" fmla="*/ 5247247 w 5344160"/>
                      <a:gd name="connsiteY8" fmla="*/ 96913 h 1163003"/>
                      <a:gd name="connsiteX9" fmla="*/ 5247247 w 5344160"/>
                      <a:gd name="connsiteY9" fmla="*/ 484588 h 1163003"/>
                      <a:gd name="connsiteX10" fmla="*/ 5344160 w 5344160"/>
                      <a:gd name="connsiteY10" fmla="*/ 581501 h 1163003"/>
                      <a:gd name="connsiteX11" fmla="*/ 5247247 w 5344160"/>
                      <a:gd name="connsiteY11" fmla="*/ 678414 h 1163003"/>
                      <a:gd name="connsiteX12" fmla="*/ 5247247 w 5344160"/>
                      <a:gd name="connsiteY12" fmla="*/ 1066090 h 1163003"/>
                      <a:gd name="connsiteX13" fmla="*/ 5150334 w 5344160"/>
                      <a:gd name="connsiteY13" fmla="*/ 1163003 h 116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44160" h="1163003" stroke="0" extrusionOk="0">
                        <a:moveTo>
                          <a:pt x="193826" y="1163003"/>
                        </a:moveTo>
                        <a:cubicBezTo>
                          <a:pt x="129351" y="1156248"/>
                          <a:pt x="89385" y="1122439"/>
                          <a:pt x="96913" y="1066090"/>
                        </a:cubicBezTo>
                        <a:cubicBezTo>
                          <a:pt x="102435" y="895980"/>
                          <a:pt x="82313" y="766455"/>
                          <a:pt x="96913" y="678415"/>
                        </a:cubicBezTo>
                        <a:cubicBezTo>
                          <a:pt x="95363" y="623712"/>
                          <a:pt x="47919" y="593006"/>
                          <a:pt x="0" y="581502"/>
                        </a:cubicBezTo>
                        <a:cubicBezTo>
                          <a:pt x="53668" y="592746"/>
                          <a:pt x="95371" y="533145"/>
                          <a:pt x="96913" y="484589"/>
                        </a:cubicBezTo>
                        <a:cubicBezTo>
                          <a:pt x="97406" y="387240"/>
                          <a:pt x="80896" y="289307"/>
                          <a:pt x="96913" y="96913"/>
                        </a:cubicBezTo>
                        <a:cubicBezTo>
                          <a:pt x="95506" y="44713"/>
                          <a:pt x="139117" y="-11301"/>
                          <a:pt x="193826" y="0"/>
                        </a:cubicBezTo>
                        <a:cubicBezTo>
                          <a:pt x="451381" y="18301"/>
                          <a:pt x="737280" y="-28568"/>
                          <a:pt x="912520" y="0"/>
                        </a:cubicBezTo>
                        <a:cubicBezTo>
                          <a:pt x="1087760" y="28568"/>
                          <a:pt x="1187344" y="4926"/>
                          <a:pt x="1432953" y="0"/>
                        </a:cubicBezTo>
                        <a:cubicBezTo>
                          <a:pt x="1678562" y="-4926"/>
                          <a:pt x="1806989" y="-27498"/>
                          <a:pt x="2052517" y="0"/>
                        </a:cubicBezTo>
                        <a:cubicBezTo>
                          <a:pt x="2298045" y="27498"/>
                          <a:pt x="2529369" y="-17707"/>
                          <a:pt x="2721645" y="0"/>
                        </a:cubicBezTo>
                        <a:cubicBezTo>
                          <a:pt x="2913921" y="17707"/>
                          <a:pt x="2993509" y="16108"/>
                          <a:pt x="3192513" y="0"/>
                        </a:cubicBezTo>
                        <a:cubicBezTo>
                          <a:pt x="3391517" y="-16108"/>
                          <a:pt x="3570898" y="-25444"/>
                          <a:pt x="3812077" y="0"/>
                        </a:cubicBezTo>
                        <a:cubicBezTo>
                          <a:pt x="4053256" y="25444"/>
                          <a:pt x="4177761" y="25316"/>
                          <a:pt x="4431640" y="0"/>
                        </a:cubicBezTo>
                        <a:cubicBezTo>
                          <a:pt x="4685519" y="-25316"/>
                          <a:pt x="4875101" y="-8100"/>
                          <a:pt x="5150334" y="0"/>
                        </a:cubicBezTo>
                        <a:cubicBezTo>
                          <a:pt x="5194691" y="-651"/>
                          <a:pt x="5242092" y="32881"/>
                          <a:pt x="5247247" y="96913"/>
                        </a:cubicBezTo>
                        <a:cubicBezTo>
                          <a:pt x="5234254" y="186546"/>
                          <a:pt x="5248854" y="381670"/>
                          <a:pt x="5247247" y="484588"/>
                        </a:cubicBezTo>
                        <a:cubicBezTo>
                          <a:pt x="5255936" y="539524"/>
                          <a:pt x="5284706" y="581745"/>
                          <a:pt x="5344160" y="581501"/>
                        </a:cubicBezTo>
                        <a:cubicBezTo>
                          <a:pt x="5293799" y="575799"/>
                          <a:pt x="5241259" y="627969"/>
                          <a:pt x="5247247" y="678414"/>
                        </a:cubicBezTo>
                        <a:cubicBezTo>
                          <a:pt x="5230311" y="819626"/>
                          <a:pt x="5258461" y="952595"/>
                          <a:pt x="5247247" y="1066090"/>
                        </a:cubicBezTo>
                        <a:cubicBezTo>
                          <a:pt x="5243001" y="1121853"/>
                          <a:pt x="5204854" y="1157310"/>
                          <a:pt x="5150334" y="1163003"/>
                        </a:cubicBezTo>
                        <a:cubicBezTo>
                          <a:pt x="4959071" y="1161800"/>
                          <a:pt x="4817827" y="1151368"/>
                          <a:pt x="4679466" y="1163003"/>
                        </a:cubicBezTo>
                        <a:cubicBezTo>
                          <a:pt x="4541105" y="1174638"/>
                          <a:pt x="4309833" y="1179314"/>
                          <a:pt x="4208597" y="1163003"/>
                        </a:cubicBezTo>
                        <a:cubicBezTo>
                          <a:pt x="4107361" y="1146692"/>
                          <a:pt x="3772625" y="1170678"/>
                          <a:pt x="3539469" y="1163003"/>
                        </a:cubicBezTo>
                        <a:cubicBezTo>
                          <a:pt x="3306313" y="1155328"/>
                          <a:pt x="3176683" y="1185245"/>
                          <a:pt x="3019036" y="1163003"/>
                        </a:cubicBezTo>
                        <a:cubicBezTo>
                          <a:pt x="2861389" y="1140761"/>
                          <a:pt x="2551385" y="1181763"/>
                          <a:pt x="2300342" y="1163003"/>
                        </a:cubicBezTo>
                        <a:cubicBezTo>
                          <a:pt x="2049299" y="1144243"/>
                          <a:pt x="1877831" y="1168934"/>
                          <a:pt x="1730343" y="1163003"/>
                        </a:cubicBezTo>
                        <a:cubicBezTo>
                          <a:pt x="1582855" y="1157072"/>
                          <a:pt x="1490534" y="1156537"/>
                          <a:pt x="1259475" y="1163003"/>
                        </a:cubicBezTo>
                        <a:cubicBezTo>
                          <a:pt x="1028416" y="1169469"/>
                          <a:pt x="457027" y="1181310"/>
                          <a:pt x="193826" y="1163003"/>
                        </a:cubicBezTo>
                        <a:close/>
                      </a:path>
                      <a:path w="5344160" h="1163003" fill="none" extrusionOk="0">
                        <a:moveTo>
                          <a:pt x="193826" y="1163003"/>
                        </a:moveTo>
                        <a:cubicBezTo>
                          <a:pt x="135752" y="1161259"/>
                          <a:pt x="98186" y="1118362"/>
                          <a:pt x="96913" y="1066090"/>
                        </a:cubicBezTo>
                        <a:cubicBezTo>
                          <a:pt x="82559" y="903548"/>
                          <a:pt x="89033" y="858526"/>
                          <a:pt x="96913" y="678415"/>
                        </a:cubicBezTo>
                        <a:cubicBezTo>
                          <a:pt x="88198" y="624610"/>
                          <a:pt x="65619" y="584960"/>
                          <a:pt x="0" y="581502"/>
                        </a:cubicBezTo>
                        <a:cubicBezTo>
                          <a:pt x="63879" y="578761"/>
                          <a:pt x="95358" y="548882"/>
                          <a:pt x="96913" y="484589"/>
                        </a:cubicBezTo>
                        <a:cubicBezTo>
                          <a:pt x="91591" y="338378"/>
                          <a:pt x="83185" y="284371"/>
                          <a:pt x="96913" y="96913"/>
                        </a:cubicBezTo>
                        <a:cubicBezTo>
                          <a:pt x="100212" y="51453"/>
                          <a:pt x="147912" y="7528"/>
                          <a:pt x="193826" y="0"/>
                        </a:cubicBezTo>
                        <a:moveTo>
                          <a:pt x="5150334" y="0"/>
                        </a:moveTo>
                        <a:cubicBezTo>
                          <a:pt x="5201314" y="-3402"/>
                          <a:pt x="5240406" y="50180"/>
                          <a:pt x="5247247" y="96913"/>
                        </a:cubicBezTo>
                        <a:cubicBezTo>
                          <a:pt x="5233872" y="184286"/>
                          <a:pt x="5238054" y="373014"/>
                          <a:pt x="5247247" y="484588"/>
                        </a:cubicBezTo>
                        <a:cubicBezTo>
                          <a:pt x="5253264" y="543993"/>
                          <a:pt x="5292423" y="587776"/>
                          <a:pt x="5344160" y="581501"/>
                        </a:cubicBezTo>
                        <a:cubicBezTo>
                          <a:pt x="5298044" y="584620"/>
                          <a:pt x="5242915" y="625690"/>
                          <a:pt x="5247247" y="678414"/>
                        </a:cubicBezTo>
                        <a:cubicBezTo>
                          <a:pt x="5249156" y="852515"/>
                          <a:pt x="5248662" y="872799"/>
                          <a:pt x="5247247" y="1066090"/>
                        </a:cubicBezTo>
                        <a:cubicBezTo>
                          <a:pt x="5234764" y="1124181"/>
                          <a:pt x="5203625" y="1154980"/>
                          <a:pt x="5150334" y="116300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000" b="1" i="1" dirty="0">
                <a:solidFill>
                  <a:schemeClr val="tx1"/>
                </a:solidFill>
              </a:rPr>
              <a:t>ΝΟΤΕ</a:t>
            </a:r>
          </a:p>
          <a:p>
            <a:r>
              <a:rPr lang="en-US" sz="1000" i="1" dirty="0">
                <a:solidFill>
                  <a:schemeClr val="tx1"/>
                </a:solidFill>
              </a:rPr>
              <a:t>To get the full list of </a:t>
            </a:r>
            <a:r>
              <a:rPr lang="en-US" sz="1000" i="1" dirty="0" err="1">
                <a:solidFill>
                  <a:schemeClr val="tx1"/>
                </a:solidFill>
              </a:rPr>
              <a:t>kubectl</a:t>
            </a:r>
            <a:r>
              <a:rPr lang="en-US" sz="1000" i="1" dirty="0">
                <a:solidFill>
                  <a:schemeClr val="tx1"/>
                </a:solidFill>
              </a:rPr>
              <a:t> agent commands, just install </a:t>
            </a:r>
            <a:r>
              <a:rPr lang="en-US" sz="1000" i="1" dirty="0" err="1">
                <a:solidFill>
                  <a:schemeClr val="tx1"/>
                </a:solidFill>
              </a:rPr>
              <a:t>kubectl</a:t>
            </a:r>
            <a:r>
              <a:rPr lang="en-US" sz="1000" i="1" dirty="0">
                <a:solidFill>
                  <a:schemeClr val="tx1"/>
                </a:solidFill>
              </a:rPr>
              <a:t> and on the command line type ‘$</a:t>
            </a:r>
            <a:r>
              <a:rPr lang="en-US" sz="1000" i="1" dirty="0" err="1">
                <a:solidFill>
                  <a:schemeClr val="tx1"/>
                </a:solidFill>
              </a:rPr>
              <a:t>kubectl</a:t>
            </a:r>
            <a:r>
              <a:rPr lang="en-US" sz="1000" i="1" dirty="0">
                <a:solidFill>
                  <a:schemeClr val="tx1"/>
                </a:solidFill>
              </a:rPr>
              <a:t>’.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C13C50-D44B-8543-BD13-A0819A4C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700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8FA4-4F24-4040-B575-C602BE61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Focus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AC90-9446-5641-97F5-BDFDBD6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D5133284-A5D3-A545-BDD5-1B3171492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6371" r="7686" b="4707"/>
          <a:stretch/>
        </p:blipFill>
        <p:spPr>
          <a:xfrm>
            <a:off x="1348202" y="1268764"/>
            <a:ext cx="6447596" cy="3398058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1418215-73D7-7E4B-A06D-FF92E8727724}"/>
              </a:ext>
            </a:extLst>
          </p:cNvPr>
          <p:cNvSpPr>
            <a:spLocks noChangeAspect="1"/>
          </p:cNvSpPr>
          <p:nvPr/>
        </p:nvSpPr>
        <p:spPr>
          <a:xfrm>
            <a:off x="3456112" y="2607263"/>
            <a:ext cx="2124000" cy="2124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AB370C2-3875-8D47-8367-8A131699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5846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21C6-B326-1243-B8C5-814A02C51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 err="1"/>
              <a:t>Proxmox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B4B9-EB53-6940-A3C1-98EA628D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5410944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Debian-based Linux distribution with modified Ubuntu LTS kernels</a:t>
            </a:r>
          </a:p>
          <a:p>
            <a:r>
              <a:rPr lang="en-US" dirty="0"/>
              <a:t>Server virtualization environment for managing</a:t>
            </a:r>
          </a:p>
          <a:p>
            <a:pPr lvl="1"/>
            <a:r>
              <a:rPr lang="en-US" dirty="0"/>
              <a:t>Kernel-based Virtual Machines (KVMs)</a:t>
            </a:r>
          </a:p>
          <a:p>
            <a:pPr lvl="2"/>
            <a:r>
              <a:rPr lang="en-US" dirty="0"/>
              <a:t>hardware-assisted virtualization</a:t>
            </a:r>
          </a:p>
          <a:p>
            <a:pPr lvl="3"/>
            <a:r>
              <a:rPr lang="en-US" dirty="0"/>
              <a:t>provides device abstraction but no processor emulation by exposing the /dev/</a:t>
            </a:r>
            <a:r>
              <a:rPr lang="en-US" dirty="0" err="1"/>
              <a:t>kvm</a:t>
            </a:r>
            <a:r>
              <a:rPr lang="en-US" dirty="0"/>
              <a:t> interface</a:t>
            </a:r>
          </a:p>
          <a:p>
            <a:pPr lvl="1"/>
            <a:r>
              <a:rPr lang="en-US" dirty="0"/>
              <a:t>Linux Containers (LXCs)</a:t>
            </a:r>
          </a:p>
          <a:p>
            <a:pPr lvl="2"/>
            <a:r>
              <a:rPr lang="en-US" dirty="0"/>
              <a:t>operating-system level virtualization</a:t>
            </a:r>
          </a:p>
          <a:p>
            <a:pPr lvl="3"/>
            <a:r>
              <a:rPr lang="en-US" dirty="0"/>
              <a:t>allows for multiple isolated Linux systems instances to run on a single host using a single Linux kernel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83889-553D-B042-A97D-C3EF37B7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3E162-23E3-474C-9229-39FA96DB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94623"/>
            <a:ext cx="456122" cy="456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4727B-8D2E-9846-A4C6-6DCF1B28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36" y="1063229"/>
            <a:ext cx="2874364" cy="1969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C25D1-2AB6-8E46-AB68-A8227FE7D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325" y="2853437"/>
            <a:ext cx="3870440" cy="2084083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20AB2CD-5EE7-A34A-BB79-C65A1AA4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061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75167-1895-C349-BCD7-763B43AD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2796D-9E17-844B-A802-85B5D541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94623"/>
            <a:ext cx="456122" cy="456122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338E87-C835-CA42-8376-664DFC2C5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9" b="-399"/>
          <a:stretch/>
        </p:blipFill>
        <p:spPr>
          <a:xfrm>
            <a:off x="720739" y="771550"/>
            <a:ext cx="4641732" cy="405113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56181F-77C5-F245-84DD-5E8CF1DBB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498" r="39498"/>
          <a:stretch/>
        </p:blipFill>
        <p:spPr>
          <a:xfrm>
            <a:off x="3275855" y="195487"/>
            <a:ext cx="5043485" cy="4591380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217DEB0-418E-7D45-804C-3500905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9559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3B3F-D235-A44D-B659-0A9C8533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4ED30-238C-6149-913F-A6DD01B30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>
                <a:hlinkClick r:id="rId2"/>
              </a:rPr>
              <a:t>https://searchcloudcomputing.techtarget.com/definition/Platform-as-a-Service-PaaS</a:t>
            </a:r>
            <a:endParaRPr lang="en-US" sz="1700" dirty="0">
              <a:hlinkClick r:id="rId3"/>
            </a:endParaRPr>
          </a:p>
          <a:p>
            <a:r>
              <a:rPr lang="en-US" sz="1700" dirty="0">
                <a:hlinkClick r:id="rId3"/>
              </a:rPr>
              <a:t>https://docs.docker.com</a:t>
            </a:r>
            <a:endParaRPr lang="en-US" sz="1700" dirty="0"/>
          </a:p>
          <a:p>
            <a:r>
              <a:rPr lang="en-US" sz="1700" dirty="0">
                <a:hlinkClick r:id="rId4"/>
              </a:rPr>
              <a:t>https://kubernetes.io/docs</a:t>
            </a:r>
            <a:endParaRPr lang="en-US" sz="1700" dirty="0"/>
          </a:p>
          <a:p>
            <a:r>
              <a:rPr lang="en-US" sz="1700" dirty="0">
                <a:hlinkClick r:id="rId5"/>
              </a:rPr>
              <a:t>https://www.proxmox.com/en</a:t>
            </a:r>
            <a:endParaRPr lang="en-US" sz="1700" dirty="0"/>
          </a:p>
          <a:p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0057E-0C8E-2F4F-A2C6-3C30E340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43603B6-8798-9441-8031-01C75159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380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8FA4-4F24-4040-B575-C602BE61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Focus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B01F9E-66CB-F347-875D-04053F8A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6371" r="7686" b="4707"/>
          <a:stretch/>
        </p:blipFill>
        <p:spPr>
          <a:xfrm>
            <a:off x="1348202" y="1268764"/>
            <a:ext cx="6447596" cy="339805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AC90-9446-5641-97F5-BDFDBD6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A4D1745-5C20-D949-9BB6-107C19BC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795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8FA4-4F24-4040-B575-C602BE61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Focus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AC90-9446-5641-97F5-BDFDBD6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291FA3A2-0CAC-1847-9FB4-154B0C9F4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6371" r="7686" b="4707"/>
          <a:stretch/>
        </p:blipFill>
        <p:spPr>
          <a:xfrm>
            <a:off x="1348202" y="1268764"/>
            <a:ext cx="6447596" cy="3398058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C14CEF-9741-854D-9EE4-B595750FA37E}"/>
              </a:ext>
            </a:extLst>
          </p:cNvPr>
          <p:cNvSpPr>
            <a:spLocks noChangeAspect="1"/>
          </p:cNvSpPr>
          <p:nvPr/>
        </p:nvSpPr>
        <p:spPr>
          <a:xfrm>
            <a:off x="1547664" y="1347614"/>
            <a:ext cx="2160000" cy="2160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9EDD27B-3507-7947-951F-F7D6A288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035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8FA4-4F24-4040-B575-C602BE61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Docker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7C5FB-60F2-C64F-9D92-C776BFF47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/>
              <a:t>Software used for virtualization</a:t>
            </a:r>
          </a:p>
          <a:p>
            <a:r>
              <a:rPr lang="en-US" sz="2600" dirty="0"/>
              <a:t>Allows for multiple Operating Systems to run on the same host</a:t>
            </a:r>
          </a:p>
          <a:p>
            <a:r>
              <a:rPr lang="en-US" sz="2600" dirty="0"/>
              <a:t>Unlike Hypervisors (used for VMs), virtualization is performed on system-level, inside isolated environments called </a:t>
            </a:r>
            <a:r>
              <a:rPr lang="en-US" sz="2600" i="1" dirty="0"/>
              <a:t>containers</a:t>
            </a:r>
          </a:p>
          <a:p>
            <a:r>
              <a:rPr lang="en-US" sz="2600" i="1" dirty="0"/>
              <a:t>Containers</a:t>
            </a:r>
          </a:p>
          <a:p>
            <a:pPr lvl="1"/>
            <a:r>
              <a:rPr lang="en-US" sz="2200" dirty="0"/>
              <a:t>run on top of the host’s OS (among other</a:t>
            </a:r>
            <a:br>
              <a:rPr lang="en-US" sz="2200" dirty="0"/>
            </a:br>
            <a:r>
              <a:rPr lang="en-US" sz="2200" dirty="0"/>
              <a:t>containers) </a:t>
            </a:r>
          </a:p>
          <a:p>
            <a:pPr lvl="1"/>
            <a:r>
              <a:rPr lang="en-US" sz="2200" dirty="0"/>
              <a:t>handled like any other executable</a:t>
            </a:r>
          </a:p>
          <a:p>
            <a:pPr lvl="1"/>
            <a:r>
              <a:rPr lang="en-US" sz="2200" dirty="0"/>
              <a:t>launched by running an image (an executable</a:t>
            </a:r>
            <a:br>
              <a:rPr lang="en-US" sz="2200" dirty="0"/>
            </a:br>
            <a:r>
              <a:rPr lang="en-US" sz="2200" dirty="0"/>
              <a:t>package including everything necessary to run</a:t>
            </a:r>
            <a:br>
              <a:rPr lang="en-US" sz="2200" dirty="0"/>
            </a:br>
            <a:r>
              <a:rPr lang="en-US" sz="2200" dirty="0"/>
              <a:t>an application)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9AC90-9446-5641-97F5-BDFDBD63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5B351-1B62-C244-8A29-73377248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571750"/>
            <a:ext cx="2383904" cy="2137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D5D6C-1EA9-DC4E-B403-1854AA3C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F13EF17-6D02-2E4D-8095-5FF736BF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127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81AD-62BD-5B4D-B45C-1DBD8666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Docker on Ubuntu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CFA9A-C720-214D-A6FC-15B411B17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Setting up the Docker repository</a:t>
            </a:r>
          </a:p>
          <a:p>
            <a:pPr lvl="1"/>
            <a:r>
              <a:rPr lang="en-US" dirty="0"/>
              <a:t>Update the apt package index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apt-get update</a:t>
            </a:r>
          </a:p>
          <a:p>
            <a:pPr lvl="1"/>
            <a:r>
              <a:rPr lang="en-US" dirty="0"/>
              <a:t>Install packages to allow apt to use a repository over HTTPS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apt-get install apt-transport-https ca-certificates curl </a:t>
            </a:r>
            <a:r>
              <a:rPr lang="en-US" dirty="0" err="1">
                <a:solidFill>
                  <a:schemeClr val="accent1"/>
                </a:solidFill>
              </a:rPr>
              <a:t>gnupg</a:t>
            </a:r>
            <a:r>
              <a:rPr lang="en-US" dirty="0">
                <a:solidFill>
                  <a:schemeClr val="accent1"/>
                </a:solidFill>
              </a:rPr>
              <a:t>-agent software-properties-common</a:t>
            </a:r>
          </a:p>
          <a:p>
            <a:pPr lvl="1"/>
            <a:r>
              <a:rPr lang="en-US" dirty="0"/>
              <a:t>Add Docker’s official GPG key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curl -</a:t>
            </a:r>
            <a:r>
              <a:rPr lang="en-US" dirty="0" err="1">
                <a:solidFill>
                  <a:schemeClr val="accent1"/>
                </a:solidFill>
              </a:rPr>
              <a:t>fsSL</a:t>
            </a:r>
            <a:r>
              <a:rPr lang="en-US" dirty="0">
                <a:solidFill>
                  <a:schemeClr val="accent1"/>
                </a:solidFill>
              </a:rPr>
              <a:t> https://</a:t>
            </a:r>
            <a:r>
              <a:rPr lang="en-US" dirty="0" err="1">
                <a:solidFill>
                  <a:schemeClr val="accent1"/>
                </a:solidFill>
              </a:rPr>
              <a:t>download.docker.com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linux</a:t>
            </a:r>
            <a:r>
              <a:rPr lang="en-US" dirty="0">
                <a:solidFill>
                  <a:schemeClr val="accent1"/>
                </a:solidFill>
              </a:rPr>
              <a:t>/ubuntu/</a:t>
            </a:r>
            <a:r>
              <a:rPr lang="en-US" dirty="0" err="1">
                <a:solidFill>
                  <a:schemeClr val="accent1"/>
                </a:solidFill>
              </a:rPr>
              <a:t>gpg</a:t>
            </a:r>
            <a:r>
              <a:rPr lang="en-US" dirty="0">
                <a:solidFill>
                  <a:schemeClr val="accent1"/>
                </a:solidFill>
              </a:rPr>
              <a:t> |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apt-key add -</a:t>
            </a:r>
          </a:p>
          <a:p>
            <a:pPr lvl="1"/>
            <a:r>
              <a:rPr lang="en-US" dirty="0"/>
              <a:t>Set up the stable repository on x86_64 / amd64 machine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add-apt-repository "deb [arch=amd64] \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	https://</a:t>
            </a:r>
            <a:r>
              <a:rPr lang="en-US" dirty="0" err="1">
                <a:solidFill>
                  <a:schemeClr val="accent1"/>
                </a:solidFill>
              </a:rPr>
              <a:t>download.docker.com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linux</a:t>
            </a:r>
            <a:r>
              <a:rPr lang="en-US" dirty="0">
                <a:solidFill>
                  <a:schemeClr val="accent1"/>
                </a:solidFill>
              </a:rPr>
              <a:t>/ubuntu $(</a:t>
            </a:r>
            <a:r>
              <a:rPr lang="en-US" dirty="0" err="1">
                <a:solidFill>
                  <a:schemeClr val="accent1"/>
                </a:solidFill>
              </a:rPr>
              <a:t>lsb_release</a:t>
            </a:r>
            <a:r>
              <a:rPr lang="en-US" dirty="0">
                <a:solidFill>
                  <a:schemeClr val="accent1"/>
                </a:solidFill>
              </a:rPr>
              <a:t> -cs) stable"</a:t>
            </a:r>
          </a:p>
          <a:p>
            <a:r>
              <a:rPr lang="en-US" dirty="0"/>
              <a:t>Installing Docker Engine - Community</a:t>
            </a:r>
          </a:p>
          <a:p>
            <a:pPr lvl="1"/>
            <a:r>
              <a:rPr lang="en-US" dirty="0"/>
              <a:t>Update the apt package index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apt-get update</a:t>
            </a:r>
          </a:p>
          <a:p>
            <a:pPr lvl="1"/>
            <a:r>
              <a:rPr lang="en-US" dirty="0"/>
              <a:t>Install the latest version of Docker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	$ </a:t>
            </a:r>
            <a:r>
              <a:rPr lang="en-US" dirty="0" err="1">
                <a:solidFill>
                  <a:schemeClr val="accent1"/>
                </a:solidFill>
              </a:rPr>
              <a:t>sudo</a:t>
            </a:r>
            <a:r>
              <a:rPr lang="en-US" dirty="0">
                <a:solidFill>
                  <a:schemeClr val="accent1"/>
                </a:solidFill>
              </a:rPr>
              <a:t> apt-get install docker-</a:t>
            </a:r>
            <a:r>
              <a:rPr lang="en-US" dirty="0" err="1">
                <a:solidFill>
                  <a:schemeClr val="accent1"/>
                </a:solidFill>
              </a:rPr>
              <a:t>ce</a:t>
            </a:r>
            <a:r>
              <a:rPr lang="en-US" dirty="0">
                <a:solidFill>
                  <a:schemeClr val="accent1"/>
                </a:solidFill>
              </a:rPr>
              <a:t> docker-</a:t>
            </a:r>
            <a:r>
              <a:rPr lang="en-US" dirty="0" err="1">
                <a:solidFill>
                  <a:schemeClr val="accent1"/>
                </a:solidFill>
              </a:rPr>
              <a:t>ce</a:t>
            </a:r>
            <a:r>
              <a:rPr lang="en-US" dirty="0">
                <a:solidFill>
                  <a:schemeClr val="accent1"/>
                </a:solidFill>
              </a:rPr>
              <a:t>-cli </a:t>
            </a:r>
            <a:r>
              <a:rPr lang="en-US" dirty="0" err="1">
                <a:solidFill>
                  <a:schemeClr val="accent1"/>
                </a:solidFill>
              </a:rPr>
              <a:t>containerd.io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4C36B-FA01-8C46-B7C3-9A9B08EF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F2C4F-4625-2240-9D6C-DC27B4EE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0FA5848-A07B-8B49-873D-B119E61B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91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F7946-618E-194B-ADFA-98167256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an image for the 1</a:t>
            </a:r>
            <a:r>
              <a:rPr lang="en-US" baseline="30000" dirty="0"/>
              <a:t>st</a:t>
            </a:r>
            <a:r>
              <a:rPr lang="en-US" dirty="0"/>
              <a:t> time</a:t>
            </a:r>
          </a:p>
        </p:txBody>
      </p:sp>
      <p:pic>
        <p:nvPicPr>
          <p:cNvPr id="16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25B4D8-65D6-5440-A90B-7915CDB4B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" y="3704262"/>
            <a:ext cx="3597752" cy="11654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A8FF3-68B1-D845-9202-FB60D646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21A42-C58A-7240-9CB2-6AEE63C1E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1AB42E-A1FF-FA42-8A23-870349DBE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00" y="1196503"/>
            <a:ext cx="3661472" cy="2484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A1CEDCEF-A643-6644-8C7B-E3F03EA58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1200151"/>
            <a:ext cx="3106688" cy="3460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72C7CE-38E5-3E44-B60D-64F5790466EE}"/>
              </a:ext>
            </a:extLst>
          </p:cNvPr>
          <p:cNvSpPr txBox="1"/>
          <p:nvPr/>
        </p:nvSpPr>
        <p:spPr>
          <a:xfrm>
            <a:off x="4104188" y="3113294"/>
            <a:ext cx="66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62DC1-730D-1942-B5B7-D28F61D47738}"/>
              </a:ext>
            </a:extLst>
          </p:cNvPr>
          <p:cNvSpPr txBox="1"/>
          <p:nvPr/>
        </p:nvSpPr>
        <p:spPr>
          <a:xfrm>
            <a:off x="7812360" y="4059377"/>
            <a:ext cx="66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FFDE5C-F95F-184B-9738-1B7A462A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273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E373-E729-C246-95E3-32D6B8D8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an image twice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0E8A8-8EEC-0E48-AE8A-79A947CDF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C7872-7E38-6D4C-BD8E-F59B8706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B8C9AE-F2D2-E542-A8B8-2E798877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32" y="1198610"/>
            <a:ext cx="3952539" cy="2225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text&#10;&#10;Description automatically generated">
            <a:extLst>
              <a:ext uri="{FF2B5EF4-FFF2-40B4-BE49-F238E27FC236}">
                <a16:creationId xmlns:a16="http://schemas.microsoft.com/office/drawing/2014/main" id="{7AC8DD47-474C-BD48-8ABB-917648A21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425" y="1198610"/>
            <a:ext cx="3149953" cy="3508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9987B-8376-E146-AF23-8894C35D3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24" y="3428313"/>
            <a:ext cx="2633133" cy="1612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9E49C7-247B-A244-A77F-80F9AFADC73F}"/>
              </a:ext>
            </a:extLst>
          </p:cNvPr>
          <p:cNvSpPr txBox="1"/>
          <p:nvPr/>
        </p:nvSpPr>
        <p:spPr>
          <a:xfrm>
            <a:off x="1143778" y="3676763"/>
            <a:ext cx="1949630" cy="919401"/>
          </a:xfrm>
          <a:prstGeom prst="roundRect">
            <a:avLst/>
          </a:pr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912520 w 5344160"/>
                      <a:gd name="connsiteY7" fmla="*/ 0 h 1163003"/>
                      <a:gd name="connsiteX8" fmla="*/ 1432953 w 5344160"/>
                      <a:gd name="connsiteY8" fmla="*/ 0 h 1163003"/>
                      <a:gd name="connsiteX9" fmla="*/ 2052517 w 5344160"/>
                      <a:gd name="connsiteY9" fmla="*/ 0 h 1163003"/>
                      <a:gd name="connsiteX10" fmla="*/ 2721645 w 5344160"/>
                      <a:gd name="connsiteY10" fmla="*/ 0 h 1163003"/>
                      <a:gd name="connsiteX11" fmla="*/ 3192513 w 5344160"/>
                      <a:gd name="connsiteY11" fmla="*/ 0 h 1163003"/>
                      <a:gd name="connsiteX12" fmla="*/ 3812077 w 5344160"/>
                      <a:gd name="connsiteY12" fmla="*/ 0 h 1163003"/>
                      <a:gd name="connsiteX13" fmla="*/ 4431640 w 5344160"/>
                      <a:gd name="connsiteY13" fmla="*/ 0 h 1163003"/>
                      <a:gd name="connsiteX14" fmla="*/ 5150334 w 5344160"/>
                      <a:gd name="connsiteY14" fmla="*/ 0 h 1163003"/>
                      <a:gd name="connsiteX15" fmla="*/ 5247247 w 5344160"/>
                      <a:gd name="connsiteY15" fmla="*/ 96913 h 1163003"/>
                      <a:gd name="connsiteX16" fmla="*/ 5247247 w 5344160"/>
                      <a:gd name="connsiteY16" fmla="*/ 484588 h 1163003"/>
                      <a:gd name="connsiteX17" fmla="*/ 5344160 w 5344160"/>
                      <a:gd name="connsiteY17" fmla="*/ 581501 h 1163003"/>
                      <a:gd name="connsiteX18" fmla="*/ 5247247 w 5344160"/>
                      <a:gd name="connsiteY18" fmla="*/ 678414 h 1163003"/>
                      <a:gd name="connsiteX19" fmla="*/ 5247247 w 5344160"/>
                      <a:gd name="connsiteY19" fmla="*/ 1066090 h 1163003"/>
                      <a:gd name="connsiteX20" fmla="*/ 5150334 w 5344160"/>
                      <a:gd name="connsiteY20" fmla="*/ 1163003 h 1163003"/>
                      <a:gd name="connsiteX21" fmla="*/ 4679466 w 5344160"/>
                      <a:gd name="connsiteY21" fmla="*/ 1163003 h 1163003"/>
                      <a:gd name="connsiteX22" fmla="*/ 4208597 w 5344160"/>
                      <a:gd name="connsiteY22" fmla="*/ 1163003 h 1163003"/>
                      <a:gd name="connsiteX23" fmla="*/ 3539469 w 5344160"/>
                      <a:gd name="connsiteY23" fmla="*/ 1163003 h 1163003"/>
                      <a:gd name="connsiteX24" fmla="*/ 3019036 w 5344160"/>
                      <a:gd name="connsiteY24" fmla="*/ 1163003 h 1163003"/>
                      <a:gd name="connsiteX25" fmla="*/ 2300342 w 5344160"/>
                      <a:gd name="connsiteY25" fmla="*/ 1163003 h 1163003"/>
                      <a:gd name="connsiteX26" fmla="*/ 1730343 w 5344160"/>
                      <a:gd name="connsiteY26" fmla="*/ 1163003 h 1163003"/>
                      <a:gd name="connsiteX27" fmla="*/ 1259475 w 5344160"/>
                      <a:gd name="connsiteY27" fmla="*/ 1163003 h 1163003"/>
                      <a:gd name="connsiteX28" fmla="*/ 193826 w 5344160"/>
                      <a:gd name="connsiteY28" fmla="*/ 1163003 h 1163003"/>
                      <a:gd name="connsiteX0" fmla="*/ 193826 w 5344160"/>
                      <a:gd name="connsiteY0" fmla="*/ 1163003 h 1163003"/>
                      <a:gd name="connsiteX1" fmla="*/ 96913 w 5344160"/>
                      <a:gd name="connsiteY1" fmla="*/ 1066090 h 1163003"/>
                      <a:gd name="connsiteX2" fmla="*/ 96913 w 5344160"/>
                      <a:gd name="connsiteY2" fmla="*/ 678415 h 1163003"/>
                      <a:gd name="connsiteX3" fmla="*/ 0 w 5344160"/>
                      <a:gd name="connsiteY3" fmla="*/ 581502 h 1163003"/>
                      <a:gd name="connsiteX4" fmla="*/ 96913 w 5344160"/>
                      <a:gd name="connsiteY4" fmla="*/ 484589 h 1163003"/>
                      <a:gd name="connsiteX5" fmla="*/ 96913 w 5344160"/>
                      <a:gd name="connsiteY5" fmla="*/ 96913 h 1163003"/>
                      <a:gd name="connsiteX6" fmla="*/ 193826 w 5344160"/>
                      <a:gd name="connsiteY6" fmla="*/ 0 h 1163003"/>
                      <a:gd name="connsiteX7" fmla="*/ 5150334 w 5344160"/>
                      <a:gd name="connsiteY7" fmla="*/ 0 h 1163003"/>
                      <a:gd name="connsiteX8" fmla="*/ 5247247 w 5344160"/>
                      <a:gd name="connsiteY8" fmla="*/ 96913 h 1163003"/>
                      <a:gd name="connsiteX9" fmla="*/ 5247247 w 5344160"/>
                      <a:gd name="connsiteY9" fmla="*/ 484588 h 1163003"/>
                      <a:gd name="connsiteX10" fmla="*/ 5344160 w 5344160"/>
                      <a:gd name="connsiteY10" fmla="*/ 581501 h 1163003"/>
                      <a:gd name="connsiteX11" fmla="*/ 5247247 w 5344160"/>
                      <a:gd name="connsiteY11" fmla="*/ 678414 h 1163003"/>
                      <a:gd name="connsiteX12" fmla="*/ 5247247 w 5344160"/>
                      <a:gd name="connsiteY12" fmla="*/ 1066090 h 1163003"/>
                      <a:gd name="connsiteX13" fmla="*/ 5150334 w 5344160"/>
                      <a:gd name="connsiteY13" fmla="*/ 1163003 h 116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44160" h="1163003" stroke="0" extrusionOk="0">
                        <a:moveTo>
                          <a:pt x="193826" y="1163003"/>
                        </a:moveTo>
                        <a:cubicBezTo>
                          <a:pt x="129351" y="1156248"/>
                          <a:pt x="89385" y="1122439"/>
                          <a:pt x="96913" y="1066090"/>
                        </a:cubicBezTo>
                        <a:cubicBezTo>
                          <a:pt x="102435" y="895980"/>
                          <a:pt x="82313" y="766455"/>
                          <a:pt x="96913" y="678415"/>
                        </a:cubicBezTo>
                        <a:cubicBezTo>
                          <a:pt x="95363" y="623712"/>
                          <a:pt x="47919" y="593006"/>
                          <a:pt x="0" y="581502"/>
                        </a:cubicBezTo>
                        <a:cubicBezTo>
                          <a:pt x="53668" y="592746"/>
                          <a:pt x="95371" y="533145"/>
                          <a:pt x="96913" y="484589"/>
                        </a:cubicBezTo>
                        <a:cubicBezTo>
                          <a:pt x="97406" y="387240"/>
                          <a:pt x="80896" y="289307"/>
                          <a:pt x="96913" y="96913"/>
                        </a:cubicBezTo>
                        <a:cubicBezTo>
                          <a:pt x="95506" y="44713"/>
                          <a:pt x="139117" y="-11301"/>
                          <a:pt x="193826" y="0"/>
                        </a:cubicBezTo>
                        <a:cubicBezTo>
                          <a:pt x="451381" y="18301"/>
                          <a:pt x="737280" y="-28568"/>
                          <a:pt x="912520" y="0"/>
                        </a:cubicBezTo>
                        <a:cubicBezTo>
                          <a:pt x="1087760" y="28568"/>
                          <a:pt x="1187344" y="4926"/>
                          <a:pt x="1432953" y="0"/>
                        </a:cubicBezTo>
                        <a:cubicBezTo>
                          <a:pt x="1678562" y="-4926"/>
                          <a:pt x="1806989" y="-27498"/>
                          <a:pt x="2052517" y="0"/>
                        </a:cubicBezTo>
                        <a:cubicBezTo>
                          <a:pt x="2298045" y="27498"/>
                          <a:pt x="2529369" y="-17707"/>
                          <a:pt x="2721645" y="0"/>
                        </a:cubicBezTo>
                        <a:cubicBezTo>
                          <a:pt x="2913921" y="17707"/>
                          <a:pt x="2993509" y="16108"/>
                          <a:pt x="3192513" y="0"/>
                        </a:cubicBezTo>
                        <a:cubicBezTo>
                          <a:pt x="3391517" y="-16108"/>
                          <a:pt x="3570898" y="-25444"/>
                          <a:pt x="3812077" y="0"/>
                        </a:cubicBezTo>
                        <a:cubicBezTo>
                          <a:pt x="4053256" y="25444"/>
                          <a:pt x="4177761" y="25316"/>
                          <a:pt x="4431640" y="0"/>
                        </a:cubicBezTo>
                        <a:cubicBezTo>
                          <a:pt x="4685519" y="-25316"/>
                          <a:pt x="4875101" y="-8100"/>
                          <a:pt x="5150334" y="0"/>
                        </a:cubicBezTo>
                        <a:cubicBezTo>
                          <a:pt x="5194691" y="-651"/>
                          <a:pt x="5242092" y="32881"/>
                          <a:pt x="5247247" y="96913"/>
                        </a:cubicBezTo>
                        <a:cubicBezTo>
                          <a:pt x="5234254" y="186546"/>
                          <a:pt x="5248854" y="381670"/>
                          <a:pt x="5247247" y="484588"/>
                        </a:cubicBezTo>
                        <a:cubicBezTo>
                          <a:pt x="5255936" y="539524"/>
                          <a:pt x="5284706" y="581745"/>
                          <a:pt x="5344160" y="581501"/>
                        </a:cubicBezTo>
                        <a:cubicBezTo>
                          <a:pt x="5293799" y="575799"/>
                          <a:pt x="5241259" y="627969"/>
                          <a:pt x="5247247" y="678414"/>
                        </a:cubicBezTo>
                        <a:cubicBezTo>
                          <a:pt x="5230311" y="819626"/>
                          <a:pt x="5258461" y="952595"/>
                          <a:pt x="5247247" y="1066090"/>
                        </a:cubicBezTo>
                        <a:cubicBezTo>
                          <a:pt x="5243001" y="1121853"/>
                          <a:pt x="5204854" y="1157310"/>
                          <a:pt x="5150334" y="1163003"/>
                        </a:cubicBezTo>
                        <a:cubicBezTo>
                          <a:pt x="4959071" y="1161800"/>
                          <a:pt x="4817827" y="1151368"/>
                          <a:pt x="4679466" y="1163003"/>
                        </a:cubicBezTo>
                        <a:cubicBezTo>
                          <a:pt x="4541105" y="1174638"/>
                          <a:pt x="4309833" y="1179314"/>
                          <a:pt x="4208597" y="1163003"/>
                        </a:cubicBezTo>
                        <a:cubicBezTo>
                          <a:pt x="4107361" y="1146692"/>
                          <a:pt x="3772625" y="1170678"/>
                          <a:pt x="3539469" y="1163003"/>
                        </a:cubicBezTo>
                        <a:cubicBezTo>
                          <a:pt x="3306313" y="1155328"/>
                          <a:pt x="3176683" y="1185245"/>
                          <a:pt x="3019036" y="1163003"/>
                        </a:cubicBezTo>
                        <a:cubicBezTo>
                          <a:pt x="2861389" y="1140761"/>
                          <a:pt x="2551385" y="1181763"/>
                          <a:pt x="2300342" y="1163003"/>
                        </a:cubicBezTo>
                        <a:cubicBezTo>
                          <a:pt x="2049299" y="1144243"/>
                          <a:pt x="1877831" y="1168934"/>
                          <a:pt x="1730343" y="1163003"/>
                        </a:cubicBezTo>
                        <a:cubicBezTo>
                          <a:pt x="1582855" y="1157072"/>
                          <a:pt x="1490534" y="1156537"/>
                          <a:pt x="1259475" y="1163003"/>
                        </a:cubicBezTo>
                        <a:cubicBezTo>
                          <a:pt x="1028416" y="1169469"/>
                          <a:pt x="457027" y="1181310"/>
                          <a:pt x="193826" y="1163003"/>
                        </a:cubicBezTo>
                        <a:close/>
                      </a:path>
                      <a:path w="5344160" h="1163003" fill="none" extrusionOk="0">
                        <a:moveTo>
                          <a:pt x="193826" y="1163003"/>
                        </a:moveTo>
                        <a:cubicBezTo>
                          <a:pt x="135752" y="1161259"/>
                          <a:pt x="98186" y="1118362"/>
                          <a:pt x="96913" y="1066090"/>
                        </a:cubicBezTo>
                        <a:cubicBezTo>
                          <a:pt x="82559" y="903548"/>
                          <a:pt x="89033" y="858526"/>
                          <a:pt x="96913" y="678415"/>
                        </a:cubicBezTo>
                        <a:cubicBezTo>
                          <a:pt x="88198" y="624610"/>
                          <a:pt x="65619" y="584960"/>
                          <a:pt x="0" y="581502"/>
                        </a:cubicBezTo>
                        <a:cubicBezTo>
                          <a:pt x="63879" y="578761"/>
                          <a:pt x="95358" y="548882"/>
                          <a:pt x="96913" y="484589"/>
                        </a:cubicBezTo>
                        <a:cubicBezTo>
                          <a:pt x="91591" y="338378"/>
                          <a:pt x="83185" y="284371"/>
                          <a:pt x="96913" y="96913"/>
                        </a:cubicBezTo>
                        <a:cubicBezTo>
                          <a:pt x="100212" y="51453"/>
                          <a:pt x="147912" y="7528"/>
                          <a:pt x="193826" y="0"/>
                        </a:cubicBezTo>
                        <a:moveTo>
                          <a:pt x="5150334" y="0"/>
                        </a:moveTo>
                        <a:cubicBezTo>
                          <a:pt x="5201314" y="-3402"/>
                          <a:pt x="5240406" y="50180"/>
                          <a:pt x="5247247" y="96913"/>
                        </a:cubicBezTo>
                        <a:cubicBezTo>
                          <a:pt x="5233872" y="184286"/>
                          <a:pt x="5238054" y="373014"/>
                          <a:pt x="5247247" y="484588"/>
                        </a:cubicBezTo>
                        <a:cubicBezTo>
                          <a:pt x="5253264" y="543993"/>
                          <a:pt x="5292423" y="587776"/>
                          <a:pt x="5344160" y="581501"/>
                        </a:cubicBezTo>
                        <a:cubicBezTo>
                          <a:pt x="5298044" y="584620"/>
                          <a:pt x="5242915" y="625690"/>
                          <a:pt x="5247247" y="678414"/>
                        </a:cubicBezTo>
                        <a:cubicBezTo>
                          <a:pt x="5249156" y="852515"/>
                          <a:pt x="5248662" y="872799"/>
                          <a:pt x="5247247" y="1066090"/>
                        </a:cubicBezTo>
                        <a:cubicBezTo>
                          <a:pt x="5234764" y="1124181"/>
                          <a:pt x="5203625" y="1154980"/>
                          <a:pt x="5150334" y="116300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800" b="1" i="1" dirty="0">
                <a:solidFill>
                  <a:schemeClr val="tx1"/>
                </a:solidFill>
              </a:rPr>
              <a:t>ΝΟΤΕ</a:t>
            </a:r>
          </a:p>
          <a:p>
            <a:r>
              <a:rPr lang="en-US" sz="800" i="1" dirty="0">
                <a:solidFill>
                  <a:schemeClr val="tx1"/>
                </a:solidFill>
              </a:rPr>
              <a:t>You can delete a container using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‘$docker rm </a:t>
            </a:r>
            <a:r>
              <a:rPr lang="en-US" sz="800" i="1" dirty="0" err="1">
                <a:solidFill>
                  <a:schemeClr val="tx1"/>
                </a:solidFill>
              </a:rPr>
              <a:t>containerID</a:t>
            </a:r>
            <a:r>
              <a:rPr lang="en-US" sz="800" i="1" dirty="0">
                <a:solidFill>
                  <a:schemeClr val="tx1"/>
                </a:solidFill>
              </a:rPr>
              <a:t>’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or an image using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‘$docker </a:t>
            </a:r>
            <a:r>
              <a:rPr lang="en-US" sz="800" i="1" dirty="0" err="1">
                <a:solidFill>
                  <a:schemeClr val="tx1"/>
                </a:solidFill>
              </a:rPr>
              <a:t>rmi</a:t>
            </a:r>
            <a:r>
              <a:rPr lang="en-US" sz="800" i="1" dirty="0">
                <a:solidFill>
                  <a:schemeClr val="tx1"/>
                </a:solidFill>
              </a:rPr>
              <a:t> </a:t>
            </a:r>
            <a:r>
              <a:rPr lang="en-US" sz="800" i="1" dirty="0" err="1">
                <a:solidFill>
                  <a:schemeClr val="tx1"/>
                </a:solidFill>
              </a:rPr>
              <a:t>imageID</a:t>
            </a:r>
            <a:r>
              <a:rPr lang="en-US" sz="800" i="1" dirty="0">
                <a:solidFill>
                  <a:schemeClr val="tx1"/>
                </a:solidFill>
              </a:rPr>
              <a:t>’,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BUT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you can never delete an image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that is being used by a container,</a:t>
            </a:r>
            <a:r>
              <a:rPr lang="el-GR" sz="800" i="1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whatever its state.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09F7BC-C345-0A4E-97D5-7B688769155C}"/>
              </a:ext>
            </a:extLst>
          </p:cNvPr>
          <p:cNvSpPr txBox="1"/>
          <p:nvPr/>
        </p:nvSpPr>
        <p:spPr>
          <a:xfrm>
            <a:off x="3900169" y="2803665"/>
            <a:ext cx="66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98BA3-17C6-044F-B16C-30A5BE1777C6}"/>
              </a:ext>
            </a:extLst>
          </p:cNvPr>
          <p:cNvSpPr txBox="1"/>
          <p:nvPr/>
        </p:nvSpPr>
        <p:spPr>
          <a:xfrm>
            <a:off x="7173306" y="4052035"/>
            <a:ext cx="66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9E184A-2417-474E-9DD9-5D6D7AD75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F70217F-C104-6A41-8866-F5A750E0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229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8ECF-ECD7-5641-B932-07740E54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container’s lifecycle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F5289-43A3-D744-ABFF-C442E517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60B06F-BCE1-1149-9702-572620E81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222" y="1008956"/>
            <a:ext cx="6891555" cy="3928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D5388-8F4D-324C-AE7A-2268FA07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" y="4490045"/>
            <a:ext cx="732432" cy="65345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271C11-B997-3E4B-8CA2-5AF1337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www.cs.ucy.ac.cy</a:t>
            </a:r>
            <a:r>
              <a:rPr lang="en-GB" dirty="0"/>
              <a:t>/courses/EPL421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855303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5244</TotalTime>
  <Words>1842</Words>
  <Application>Microsoft Macintosh PowerPoint</Application>
  <PresentationFormat>On-screen Show (16:9)</PresentationFormat>
  <Paragraphs>212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Constantia</vt:lpstr>
      <vt:lpstr>Times New Roman</vt:lpstr>
      <vt:lpstr>Θέμα του Office</vt:lpstr>
      <vt:lpstr>PaaS</vt:lpstr>
      <vt:lpstr>What is PaaS?</vt:lpstr>
      <vt:lpstr>Presentation Focus</vt:lpstr>
      <vt:lpstr>Presentation Focus</vt:lpstr>
      <vt:lpstr>What is Docker?</vt:lpstr>
      <vt:lpstr>Installing Docker on Ubuntu</vt:lpstr>
      <vt:lpstr>Running an image for the 1st time</vt:lpstr>
      <vt:lpstr>Running an image twice</vt:lpstr>
      <vt:lpstr>A container’s lifecycle</vt:lpstr>
      <vt:lpstr>Start using Docker (1)</vt:lpstr>
      <vt:lpstr>Start using Docker (2)</vt:lpstr>
      <vt:lpstr>Start using Docker (3)</vt:lpstr>
      <vt:lpstr>Presentation Focus</vt:lpstr>
      <vt:lpstr>What is Kubernetes?</vt:lpstr>
      <vt:lpstr>Creating a cluster</vt:lpstr>
      <vt:lpstr>Creating Deployments</vt:lpstr>
      <vt:lpstr>Inspecting Deployments</vt:lpstr>
      <vt:lpstr>PowerPoint Presentation</vt:lpstr>
      <vt:lpstr>PowerPoint Presentation</vt:lpstr>
      <vt:lpstr>Scaling Deployments</vt:lpstr>
      <vt:lpstr>Creating Services</vt:lpstr>
      <vt:lpstr>Rolling updates</vt:lpstr>
      <vt:lpstr>Presentation Focus</vt:lpstr>
      <vt:lpstr>What is Proxmox?</vt:lpstr>
      <vt:lpstr>PowerPoint Presentation</vt:lpstr>
      <vt:lpstr>References</vt:lpstr>
    </vt:vector>
  </TitlesOfParts>
  <Manager>Systems Programming</Manager>
  <Company>Dept. of Computer Science, University of Cyprus</Company>
  <LinksUpToDate>false</LinksUpToDate>
  <SharedDoc>false</SharedDoc>
  <HyperlinkBase>https://www2.cs.ucy.ac.cy/~dzeina/courses/epl421/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EPL421 - Systems Programming Student Presentation</dc:title>
  <dc:subject/>
  <dc:creator/>
  <cp:keywords/>
  <dc:description/>
  <cp:lastModifiedBy>Georgia Christou</cp:lastModifiedBy>
  <cp:revision>777</cp:revision>
  <dcterms:created xsi:type="dcterms:W3CDTF">2017-11-21T13:30:34Z</dcterms:created>
  <dcterms:modified xsi:type="dcterms:W3CDTF">2019-11-23T09:42:27Z</dcterms:modified>
  <cp:category>Student Presentations</cp:category>
</cp:coreProperties>
</file>