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Constantia"/>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7" name="Joanna Gewrgio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Constantia-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Constantia-italic.fntdata"/><Relationship Id="rId10" Type="http://schemas.openxmlformats.org/officeDocument/2006/relationships/slide" Target="slides/slide4.xml"/><Relationship Id="rId54" Type="http://schemas.openxmlformats.org/officeDocument/2006/relationships/font" Target="fonts/Constantia-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Constantia-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4-01T17:48:23.177">
    <p:pos x="288" y="537"/>
    <p:text>which is a prerequisite for energy proportionality,
because activating twice of the hardware resources should
ideally result in a doubled performance and power draw.</p:text>
  </p:cm>
  <p:cm authorId="0" idx="2" dt="2019-04-01T17:46:25.379">
    <p:pos x="288" y="637"/>
    <p:text>implemented by the majority of the DBMS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04-02T11:23:07.238">
    <p:pos x="4173" y="1388"/>
    <p:text>Parameter Settings of the configuration generator:
fcore = no. of different frequencies
funcore = no. of distinct uncore frequencies
fcore-mixed = the usage of mixed core frequencies
cmax = the maximum number of of generated configurations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9-04-02T11:41:33.059">
    <p:pos x="3398" y="1455"/>
    <p:text>the ECL can determine the most - efficient configuration for a specific demanded performance level</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9-04-03T14:37:49.488">
    <p:pos x="4272" y="550"/>
    <p:text>they look completely different compared to the ones of the compute - bound workloads</p:text>
  </p:cm>
  <p:cm authorId="0" idx="6" dt="2019-04-03T14:17:05.674">
    <p:pos x="142" y="556"/>
    <p:text>example: the pictures in slide 10 are almost perfect, but not the same with the real ones</p:text>
  </p:cm>
  <p:cm authorId="0" idx="7" dt="2019-04-03T14:40:42.294">
    <p:pos x="2402" y="2234"/>
    <p:text>bad idea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88" name="Google Shape;88;p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University of Cyprus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55ad2d1cd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555ad2d1c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5da1799b5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55da1799b5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56bd10499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556bd10499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56bd10499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556bd10499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50e1bb4cba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50e1bb4cb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0e1bb4cba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50e1bb4cba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0e1bb4cb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50e1bb4cb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57e39388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557e39388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57e393888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g557e39388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57e393888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557e393888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57f8ef10a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557f8ef10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57f8ef10a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557f8ef10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557f8ef10a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557f8ef10a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50e46e97a3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50e46e97a3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57c8c838f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g557c8c838f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5601341642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560134164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5601341642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5601341642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59292f2a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559292f2a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559292f2a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559292f2a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559292f2af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559292f2af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54d0d0191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554d0d019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557f8ef10a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557f8ef10a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557f8ef10a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557f8ef10a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557f8ef10a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557f8ef10a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557f8ef10a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557f8ef10a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557f8ef10a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557f8ef10a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5601341642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5601341642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g5601341642_2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g5601341642_2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5593171767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559317176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g5601341642_2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5601341642_2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5593171767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5593171767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54e2c85c2_1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554e2c85c2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g5593171767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5593171767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5601341642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6</a:t>
            </a:r>
            <a:endParaRPr/>
          </a:p>
        </p:txBody>
      </p:sp>
      <p:sp>
        <p:nvSpPr>
          <p:cNvPr id="483" name="Google Shape;483;g5601341642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54a70fdd75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54a70fdd7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54a70fdd75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g54a70fdd7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54a70fdd75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g54a70fdd7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Google Shape;527;g54a70fdd75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54a70fdd75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54e2c85c2_1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554e2c85c2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601341642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560134164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601341642_1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5601341642_1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601341642_1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5601341642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601341642_1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5601341642_1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Διαφάνεια τίτλου"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Τίτλος και Αντικείμενο"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Δύο περιεχόμενα"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Σύγκριση"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Μόνο τίτλος"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ενή"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hyperlink" Target="https://dl.acm.org/citation.cfm?doid=3183713.318375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omments" Target="../comments/comment2.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omments" Target="../comments/comment3.xml"/><Relationship Id="rId4" Type="http://schemas.openxmlformats.org/officeDocument/2006/relationships/image" Target="../media/image12.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omments" Target="../comments/comment4.xml"/><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8.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pic>
        <p:nvPicPr>
          <p:cNvPr descr="http://www.ucy.ac.cy/branding/documents/logo/DepartmentsAndUnitsLogo/FacultyOfPureAndAppliedSciences/ComputerScience/Department_of_Computer_Science_en.jpg" id="90" name="Google Shape;90;p13"/>
          <p:cNvPicPr preferRelativeResize="0"/>
          <p:nvPr/>
        </p:nvPicPr>
        <p:blipFill rotWithShape="1">
          <a:blip r:embed="rId3">
            <a:alphaModFix/>
          </a:blip>
          <a:srcRect b="0" l="0" r="0" t="0"/>
          <a:stretch/>
        </p:blipFill>
        <p:spPr>
          <a:xfrm>
            <a:off x="1" y="1"/>
            <a:ext cx="2071670" cy="797530"/>
          </a:xfrm>
          <a:prstGeom prst="rect">
            <a:avLst/>
          </a:prstGeom>
          <a:noFill/>
          <a:ln>
            <a:noFill/>
          </a:ln>
        </p:spPr>
      </p:pic>
      <p:sp>
        <p:nvSpPr>
          <p:cNvPr id="91" name="Google Shape;91;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latin typeface="Constantia"/>
                <a:ea typeface="Constantia"/>
                <a:cs typeface="Constantia"/>
                <a:sym typeface="Constantia"/>
              </a:rPr>
              <a:t>‹#›</a:t>
            </a:fld>
            <a:endParaRPr>
              <a:latin typeface="Constantia"/>
              <a:ea typeface="Constantia"/>
              <a:cs typeface="Constantia"/>
              <a:sym typeface="Constantia"/>
            </a:endParaRPr>
          </a:p>
        </p:txBody>
      </p:sp>
      <p:sp>
        <p:nvSpPr>
          <p:cNvPr id="92" name="Google Shape;92;p13"/>
          <p:cNvSpPr/>
          <p:nvPr/>
        </p:nvSpPr>
        <p:spPr>
          <a:xfrm>
            <a:off x="0" y="644900"/>
            <a:ext cx="9144000"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2400" u="none" cap="none" strike="noStrike">
                <a:solidFill>
                  <a:srgbClr val="17365D"/>
                </a:solidFill>
                <a:latin typeface="Constantia"/>
                <a:ea typeface="Constantia"/>
                <a:cs typeface="Constantia"/>
                <a:sym typeface="Constantia"/>
              </a:rPr>
              <a:t>EPL646: Advanced Topics in Databases</a:t>
            </a:r>
            <a:r>
              <a:rPr b="1" i="0" lang="en-GB" sz="2800" u="none" cap="none" strike="noStrike">
                <a:solidFill>
                  <a:srgbClr val="17365D"/>
                </a:solidFill>
                <a:latin typeface="Constantia"/>
                <a:ea typeface="Constantia"/>
                <a:cs typeface="Constantia"/>
                <a:sym typeface="Constantia"/>
              </a:rPr>
              <a:t> </a:t>
            </a:r>
            <a:endParaRPr/>
          </a:p>
        </p:txBody>
      </p:sp>
      <p:sp>
        <p:nvSpPr>
          <p:cNvPr id="93" name="Google Shape;93;p13"/>
          <p:cNvSpPr/>
          <p:nvPr/>
        </p:nvSpPr>
        <p:spPr>
          <a:xfrm>
            <a:off x="285720" y="2514429"/>
            <a:ext cx="8572560"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u="sng">
                <a:solidFill>
                  <a:schemeClr val="hlink"/>
                </a:solidFill>
                <a:latin typeface="Constantia"/>
                <a:ea typeface="Constantia"/>
                <a:cs typeface="Constantia"/>
                <a:sym typeface="Constantia"/>
                <a:hlinkClick r:id="rId4"/>
              </a:rPr>
              <a:t>Adaptive Energy-Control for In-Memory Database Systems.</a:t>
            </a:r>
            <a:r>
              <a:rPr b="0" i="0" lang="en-GB" sz="1800" u="none" cap="none" strike="noStrike">
                <a:solidFill>
                  <a:schemeClr val="dk1"/>
                </a:solidFill>
                <a:latin typeface="Constantia"/>
                <a:ea typeface="Constantia"/>
                <a:cs typeface="Constantia"/>
                <a:sym typeface="Constantia"/>
              </a:rPr>
              <a:t> Thomas Kissinger, Dirk Habich, Wolfgang Lehner. 2015. In Proceedings of the 201</a:t>
            </a:r>
            <a:r>
              <a:rPr lang="en-GB" sz="1800">
                <a:solidFill>
                  <a:schemeClr val="dk1"/>
                </a:solidFill>
                <a:latin typeface="Constantia"/>
                <a:ea typeface="Constantia"/>
                <a:cs typeface="Constantia"/>
                <a:sym typeface="Constantia"/>
              </a:rPr>
              <a:t>8</a:t>
            </a:r>
            <a:r>
              <a:rPr b="0" i="0" lang="en-GB" sz="1800" u="none" cap="none" strike="noStrike">
                <a:solidFill>
                  <a:schemeClr val="dk1"/>
                </a:solidFill>
                <a:latin typeface="Constantia"/>
                <a:ea typeface="Constantia"/>
                <a:cs typeface="Constantia"/>
                <a:sym typeface="Constantia"/>
              </a:rPr>
              <a:t> ACM SIGMOD International Conference on Management of Data (SIGMOD '1</a:t>
            </a:r>
            <a:r>
              <a:rPr lang="en-GB" sz="1800">
                <a:solidFill>
                  <a:schemeClr val="dk1"/>
                </a:solidFill>
                <a:latin typeface="Constantia"/>
                <a:ea typeface="Constantia"/>
                <a:cs typeface="Constantia"/>
                <a:sym typeface="Constantia"/>
              </a:rPr>
              <a:t>8</a:t>
            </a:r>
            <a:r>
              <a:rPr b="0" i="0" lang="en-GB" sz="1800" u="none" cap="none" strike="noStrike">
                <a:solidFill>
                  <a:schemeClr val="dk1"/>
                </a:solidFill>
                <a:latin typeface="Constantia"/>
                <a:ea typeface="Constantia"/>
                <a:cs typeface="Constantia"/>
                <a:sym typeface="Constantia"/>
              </a:rPr>
              <a:t>).</a:t>
            </a:r>
            <a:endParaRPr sz="1800">
              <a:solidFill>
                <a:schemeClr val="dk1"/>
              </a:solidFill>
              <a:latin typeface="Constantia"/>
              <a:ea typeface="Constantia"/>
              <a:cs typeface="Constantia"/>
              <a:sym typeface="Constantia"/>
            </a:endParaRPr>
          </a:p>
        </p:txBody>
      </p:sp>
      <p:sp>
        <p:nvSpPr>
          <p:cNvPr descr="Image result for logo ucy cs department" id="94" name="Google Shape;94;p13"/>
          <p:cNvSpPr/>
          <p:nvPr/>
        </p:nvSpPr>
        <p:spPr>
          <a:xfrm>
            <a:off x="155574" y="-136526"/>
            <a:ext cx="850887" cy="85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13"/>
          <p:cNvSpPr txBox="1"/>
          <p:nvPr>
            <p:ph type="ctrTitle"/>
          </p:nvPr>
        </p:nvSpPr>
        <p:spPr>
          <a:xfrm>
            <a:off x="714348" y="1142990"/>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240"/>
              <a:buFont typeface="Constantia"/>
              <a:buNone/>
            </a:pPr>
            <a:r>
              <a:rPr b="1" lang="en-GB" sz="3240">
                <a:solidFill>
                  <a:srgbClr val="17365D"/>
                </a:solidFill>
                <a:latin typeface="Constantia"/>
                <a:ea typeface="Constantia"/>
                <a:cs typeface="Constantia"/>
                <a:sym typeface="Constantia"/>
              </a:rPr>
              <a:t>Adaptive Energy-Control for In-Memory Database Systems</a:t>
            </a:r>
            <a:endParaRPr b="1" sz="3240">
              <a:solidFill>
                <a:srgbClr val="17365D"/>
              </a:solidFill>
              <a:latin typeface="Constantia"/>
              <a:ea typeface="Constantia"/>
              <a:cs typeface="Constantia"/>
              <a:sym typeface="Constantia"/>
            </a:endParaRPr>
          </a:p>
        </p:txBody>
      </p:sp>
      <p:sp>
        <p:nvSpPr>
          <p:cNvPr id="96" name="Google Shape;96;p13"/>
          <p:cNvSpPr txBox="1"/>
          <p:nvPr/>
        </p:nvSpPr>
        <p:spPr>
          <a:xfrm>
            <a:off x="1544236" y="3731432"/>
            <a:ext cx="6250800" cy="714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GB" sz="1600">
                <a:solidFill>
                  <a:srgbClr val="0F243E"/>
                </a:solidFill>
                <a:latin typeface="Constantia"/>
                <a:ea typeface="Constantia"/>
                <a:cs typeface="Constantia"/>
                <a:sym typeface="Constantia"/>
              </a:rPr>
              <a:t>By: Pedro Silva (psilva01@cs.ucy.ac.cy)</a:t>
            </a:r>
            <a:endParaRPr b="1" sz="1600">
              <a:solidFill>
                <a:srgbClr val="0F243E"/>
              </a:solidFill>
              <a:latin typeface="Constantia"/>
              <a:ea typeface="Constantia"/>
              <a:cs typeface="Constantia"/>
              <a:sym typeface="Constantia"/>
            </a:endParaRPr>
          </a:p>
          <a:p>
            <a:pPr indent="0" lvl="0" marL="0" rtl="0" algn="ctr">
              <a:spcBef>
                <a:spcPts val="0"/>
              </a:spcBef>
              <a:spcAft>
                <a:spcPts val="0"/>
              </a:spcAft>
              <a:buNone/>
            </a:pPr>
            <a:r>
              <a:rPr b="1" lang="en-GB" sz="1600">
                <a:solidFill>
                  <a:srgbClr val="0F243E"/>
                </a:solidFill>
                <a:latin typeface="Constantia"/>
                <a:ea typeface="Constantia"/>
                <a:cs typeface="Constantia"/>
                <a:sym typeface="Constantia"/>
              </a:rPr>
              <a:t>Catarina Carvalho (cpatri01@cs.ucy.ac.cy)</a:t>
            </a:r>
            <a:endParaRPr b="1" sz="1600">
              <a:solidFill>
                <a:srgbClr val="0F243E"/>
              </a:solidFill>
              <a:latin typeface="Constantia"/>
              <a:ea typeface="Constantia"/>
              <a:cs typeface="Constantia"/>
              <a:sym typeface="Constantia"/>
            </a:endParaRPr>
          </a:p>
          <a:p>
            <a:pPr indent="0" lvl="0" marL="0" rtl="0" algn="ctr">
              <a:spcBef>
                <a:spcPts val="0"/>
              </a:spcBef>
              <a:spcAft>
                <a:spcPts val="0"/>
              </a:spcAft>
              <a:buNone/>
            </a:pPr>
            <a:r>
              <a:rPr b="1" lang="en-GB" sz="1600">
                <a:solidFill>
                  <a:srgbClr val="0F243E"/>
                </a:solidFill>
                <a:latin typeface="Constantia"/>
                <a:ea typeface="Constantia"/>
                <a:cs typeface="Constantia"/>
                <a:sym typeface="Constantia"/>
              </a:rPr>
              <a:t>Joanna Georgiou (jgeorg02@cs.ucy.ac.cy)</a:t>
            </a:r>
            <a:endParaRPr sz="3200">
              <a:solidFill>
                <a:srgbClr val="888888"/>
              </a:solidFill>
              <a:latin typeface="Calibri"/>
              <a:ea typeface="Calibri"/>
              <a:cs typeface="Calibri"/>
              <a:sym typeface="Calibri"/>
            </a:endParaRPr>
          </a:p>
          <a:p>
            <a:pPr indent="0" lvl="0" marL="0" rtl="0" algn="ctr">
              <a:spcBef>
                <a:spcPts val="320"/>
              </a:spcBef>
              <a:spcAft>
                <a:spcPts val="0"/>
              </a:spcAft>
              <a:buNone/>
            </a:pPr>
            <a:r>
              <a:t/>
            </a:r>
            <a:endParaRPr sz="1600">
              <a:solidFill>
                <a:srgbClr val="0F243E"/>
              </a:solidFill>
              <a:latin typeface="Constantia"/>
              <a:ea typeface="Constantia"/>
              <a:cs typeface="Constantia"/>
              <a:sym typeface="Constantia"/>
            </a:endParaRPr>
          </a:p>
        </p:txBody>
      </p:sp>
      <p:sp>
        <p:nvSpPr>
          <p:cNvPr id="97" name="Google Shape;97;p13"/>
          <p:cNvSpPr txBox="1"/>
          <p:nvPr/>
        </p:nvSpPr>
        <p:spPr>
          <a:xfrm>
            <a:off x="2692200" y="4767200"/>
            <a:ext cx="3759600" cy="27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onstantia"/>
                <a:ea typeface="Constantia"/>
                <a:cs typeface="Constantia"/>
                <a:sym typeface="Constantia"/>
              </a:rPr>
              <a:t>https://www2.cs.ucy.ac.cy/~dzeina/courses/epl646</a:t>
            </a:r>
            <a:endParaRPr sz="1200">
              <a:solidFill>
                <a:srgbClr val="888888"/>
              </a:solidFill>
              <a:latin typeface="Constantia"/>
              <a:ea typeface="Constantia"/>
              <a:cs typeface="Constantia"/>
              <a:sym typeface="Constant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2"/>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a:t>Architecture</a:t>
            </a:r>
            <a:endParaRPr/>
          </a:p>
        </p:txBody>
      </p:sp>
      <p:sp>
        <p:nvSpPr>
          <p:cNvPr id="173" name="Google Shape;173;p22"/>
          <p:cNvSpPr txBox="1"/>
          <p:nvPr>
            <p:ph idx="1" type="body"/>
          </p:nvPr>
        </p:nvSpPr>
        <p:spPr>
          <a:xfrm>
            <a:off x="457200" y="852850"/>
            <a:ext cx="8229600" cy="33945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Data-Oriented Architecture</a:t>
            </a:r>
            <a:r>
              <a:rPr b="1" lang="en-GB" sz="1400"/>
              <a:t>: </a:t>
            </a:r>
            <a:r>
              <a:rPr lang="en-GB" sz="1400"/>
              <a:t>Antagonist to the traditional transaction-oriented architecture, faces issues of energy consumption</a:t>
            </a:r>
            <a:endParaRPr sz="1400"/>
          </a:p>
          <a:p>
            <a:pPr indent="0" lvl="0" marL="457200" rtl="0" algn="l">
              <a:lnSpc>
                <a:spcPct val="115000"/>
              </a:lnSpc>
              <a:spcBef>
                <a:spcPts val="0"/>
              </a:spcBef>
              <a:spcAft>
                <a:spcPts val="0"/>
              </a:spcAft>
              <a:buNone/>
            </a:pPr>
            <a:r>
              <a:rPr b="1" lang="en-GB" sz="1400"/>
              <a:t>Goal:</a:t>
            </a:r>
            <a:r>
              <a:rPr lang="en-GB" sz="1400"/>
              <a:t> overcome the scalability limitations </a:t>
            </a:r>
            <a:endParaRPr sz="1400"/>
          </a:p>
          <a:p>
            <a:pPr indent="-317500" lvl="0" marL="457200" rtl="0" algn="l">
              <a:lnSpc>
                <a:spcPct val="115000"/>
              </a:lnSpc>
              <a:spcBef>
                <a:spcPts val="0"/>
              </a:spcBef>
              <a:spcAft>
                <a:spcPts val="0"/>
              </a:spcAft>
              <a:buSzPts val="1400"/>
              <a:buChar char="❏"/>
            </a:pPr>
            <a:r>
              <a:rPr b="1" lang="en-GB" sz="1400"/>
              <a:t>Data Objects: </a:t>
            </a:r>
            <a:r>
              <a:rPr lang="en-GB" sz="1400"/>
              <a:t>Partitioned exclusively accessed by threads</a:t>
            </a:r>
            <a:endParaRPr sz="1400"/>
          </a:p>
          <a:p>
            <a:pPr indent="-317500" lvl="0" marL="457200" rtl="0" algn="l">
              <a:lnSpc>
                <a:spcPct val="115000"/>
              </a:lnSpc>
              <a:spcBef>
                <a:spcPts val="0"/>
              </a:spcBef>
              <a:spcAft>
                <a:spcPts val="0"/>
              </a:spcAft>
              <a:buSzPts val="1400"/>
              <a:buChar char="❏"/>
            </a:pPr>
            <a:r>
              <a:rPr b="1" lang="en-GB" sz="1400"/>
              <a:t>Static Mapping:</a:t>
            </a:r>
            <a:r>
              <a:rPr lang="en-GB" sz="1400"/>
              <a:t> Data partitions that are statically mapped to specific threads  </a:t>
            </a:r>
            <a:endParaRPr sz="1400"/>
          </a:p>
          <a:p>
            <a:pPr indent="0" lvl="0" marL="457200" rtl="0" algn="l">
              <a:lnSpc>
                <a:spcPct val="115000"/>
              </a:lnSpc>
              <a:spcBef>
                <a:spcPts val="0"/>
              </a:spcBef>
              <a:spcAft>
                <a:spcPts val="0"/>
              </a:spcAft>
              <a:buNone/>
            </a:pPr>
            <a:r>
              <a:rPr lang="en-GB" sz="1400"/>
              <a:t>                              data become unavailable when threads are disabled. </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b="1" lang="en-GB" sz="1400"/>
              <a:t>Load Balancing: </a:t>
            </a:r>
            <a:r>
              <a:rPr lang="en-GB" sz="1400"/>
              <a:t>Static Mapping                      Odd Utilization of resources</a:t>
            </a:r>
            <a:endParaRPr sz="1400"/>
          </a:p>
          <a:p>
            <a:pPr indent="0" lvl="0" marL="457200" rtl="0" algn="l">
              <a:lnSpc>
                <a:spcPct val="115000"/>
              </a:lnSpc>
              <a:spcBef>
                <a:spcPts val="0"/>
              </a:spcBef>
              <a:spcAft>
                <a:spcPts val="0"/>
              </a:spcAft>
              <a:buNone/>
            </a:pPr>
            <a:r>
              <a:t/>
            </a:r>
            <a:endParaRPr b="1" sz="1400"/>
          </a:p>
          <a:p>
            <a:pPr indent="0" lvl="0" marL="457200" rtl="0" algn="l">
              <a:lnSpc>
                <a:spcPct val="115000"/>
              </a:lnSpc>
              <a:spcBef>
                <a:spcPts val="0"/>
              </a:spcBef>
              <a:spcAft>
                <a:spcPts val="0"/>
              </a:spcAft>
              <a:buNone/>
            </a:pPr>
            <a:r>
              <a:t/>
            </a:r>
            <a:endParaRPr b="1" sz="1400"/>
          </a:p>
          <a:p>
            <a:pPr indent="-317500" lvl="0" marL="457200" rtl="0" algn="l">
              <a:lnSpc>
                <a:spcPct val="115000"/>
              </a:lnSpc>
              <a:spcBef>
                <a:spcPts val="0"/>
              </a:spcBef>
              <a:spcAft>
                <a:spcPts val="0"/>
              </a:spcAft>
              <a:buSzPts val="1400"/>
              <a:buChar char="❏"/>
            </a:pPr>
            <a:r>
              <a:rPr b="1" lang="en-GB" sz="1400"/>
              <a:t>Polling Based Messaging: </a:t>
            </a:r>
            <a:r>
              <a:rPr lang="en-GB" sz="1400"/>
              <a:t>Avoid adding scheduling costs and system calls.   </a:t>
            </a:r>
            <a:endParaRPr sz="1400"/>
          </a:p>
          <a:p>
            <a:pPr indent="0" lvl="0" marL="2286000" rtl="0" algn="l">
              <a:lnSpc>
                <a:spcPct val="115000"/>
              </a:lnSpc>
              <a:spcBef>
                <a:spcPts val="0"/>
              </a:spcBef>
              <a:spcAft>
                <a:spcPts val="0"/>
              </a:spcAft>
              <a:buNone/>
            </a:pPr>
            <a:r>
              <a:rPr lang="en-GB" sz="1400"/>
              <a:t>      Threads never enter a sleep state.</a:t>
            </a:r>
            <a:endParaRPr sz="1400"/>
          </a:p>
          <a:p>
            <a:pPr indent="0" lvl="0" marL="22860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b="1" lang="en-GB" sz="1400"/>
              <a:t>Elasticity</a:t>
            </a:r>
            <a:r>
              <a:rPr b="1" lang="en-GB" sz="1400"/>
              <a:t> Extensions: </a:t>
            </a:r>
            <a:r>
              <a:rPr lang="en-GB" sz="1400"/>
              <a:t> Get rid of static assignment between thread and data </a:t>
            </a:r>
            <a:endParaRPr sz="1400"/>
          </a:p>
          <a:p>
            <a:pPr indent="0" lvl="0" marL="0" rtl="0" algn="l">
              <a:lnSpc>
                <a:spcPct val="115000"/>
              </a:lnSpc>
              <a:spcBef>
                <a:spcPts val="0"/>
              </a:spcBef>
              <a:spcAft>
                <a:spcPts val="0"/>
              </a:spcAft>
              <a:buNone/>
            </a:pPr>
            <a:r>
              <a:rPr lang="en-GB" sz="1400"/>
              <a:t>                                                    partitions.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p:txBody>
      </p:sp>
      <p:sp>
        <p:nvSpPr>
          <p:cNvPr id="174" name="Google Shape;174;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75" name="Google Shape;175;p22"/>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cxnSp>
        <p:nvCxnSpPr>
          <p:cNvPr id="176" name="Google Shape;176;p22"/>
          <p:cNvCxnSpPr/>
          <p:nvPr/>
        </p:nvCxnSpPr>
        <p:spPr>
          <a:xfrm>
            <a:off x="3353525" y="2747550"/>
            <a:ext cx="750000" cy="0"/>
          </a:xfrm>
          <a:prstGeom prst="straightConnector1">
            <a:avLst/>
          </a:prstGeom>
          <a:noFill/>
          <a:ln cap="flat" cmpd="sng" w="9525">
            <a:solidFill>
              <a:schemeClr val="dk2"/>
            </a:solidFill>
            <a:prstDash val="solid"/>
            <a:round/>
            <a:headEnd len="med" w="med" type="none"/>
            <a:tailEnd len="med" w="med" type="triangle"/>
          </a:ln>
        </p:spPr>
      </p:cxnSp>
      <p:cxnSp>
        <p:nvCxnSpPr>
          <p:cNvPr id="177" name="Google Shape;177;p22"/>
          <p:cNvCxnSpPr/>
          <p:nvPr/>
        </p:nvCxnSpPr>
        <p:spPr>
          <a:xfrm>
            <a:off x="6229800" y="2747550"/>
            <a:ext cx="750000" cy="0"/>
          </a:xfrm>
          <a:prstGeom prst="straightConnector1">
            <a:avLst/>
          </a:prstGeom>
          <a:noFill/>
          <a:ln cap="flat" cmpd="sng" w="9525">
            <a:solidFill>
              <a:schemeClr val="dk2"/>
            </a:solidFill>
            <a:prstDash val="solid"/>
            <a:round/>
            <a:headEnd len="med" w="med" type="none"/>
            <a:tailEnd len="med" w="med" type="triangle"/>
          </a:ln>
        </p:spPr>
      </p:cxnSp>
      <p:sp>
        <p:nvSpPr>
          <p:cNvPr id="178" name="Google Shape;178;p22"/>
          <p:cNvSpPr txBox="1"/>
          <p:nvPr/>
        </p:nvSpPr>
        <p:spPr>
          <a:xfrm>
            <a:off x="6950100" y="2343538"/>
            <a:ext cx="1736700" cy="8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Calibri"/>
                <a:ea typeface="Calibri"/>
                <a:cs typeface="Calibri"/>
                <a:sym typeface="Calibri"/>
              </a:rPr>
              <a:t>Data Balancing happens delayed &amp; more energy </a:t>
            </a:r>
            <a:endParaRPr>
              <a:solidFill>
                <a:schemeClr val="dk1"/>
              </a:solidFill>
              <a:latin typeface="Calibri"/>
              <a:ea typeface="Calibri"/>
              <a:cs typeface="Calibri"/>
              <a:sym typeface="Calibri"/>
            </a:endParaRPr>
          </a:p>
          <a:p>
            <a:pPr indent="0" lvl="0" marL="0" rtl="0" algn="ctr">
              <a:spcBef>
                <a:spcPts val="0"/>
              </a:spcBef>
              <a:spcAft>
                <a:spcPts val="0"/>
              </a:spcAft>
              <a:buNone/>
            </a:pPr>
            <a:r>
              <a:rPr lang="en-GB">
                <a:solidFill>
                  <a:schemeClr val="dk1"/>
                </a:solidFill>
                <a:latin typeface="Calibri"/>
                <a:ea typeface="Calibri"/>
                <a:cs typeface="Calibri"/>
                <a:sym typeface="Calibri"/>
              </a:rPr>
              <a:t>&amp; more synchronization costs</a:t>
            </a:r>
            <a:endParaRPr>
              <a:latin typeface="Calibri"/>
              <a:ea typeface="Calibri"/>
              <a:cs typeface="Calibri"/>
              <a:sym typeface="Calibri"/>
            </a:endParaRPr>
          </a:p>
        </p:txBody>
      </p:sp>
      <p:cxnSp>
        <p:nvCxnSpPr>
          <p:cNvPr id="179" name="Google Shape;179;p22"/>
          <p:cNvCxnSpPr/>
          <p:nvPr/>
        </p:nvCxnSpPr>
        <p:spPr>
          <a:xfrm>
            <a:off x="2568225" y="3654775"/>
            <a:ext cx="424500" cy="106200"/>
          </a:xfrm>
          <a:prstGeom prst="straightConnector1">
            <a:avLst/>
          </a:prstGeom>
          <a:noFill/>
          <a:ln cap="flat" cmpd="sng" w="9525">
            <a:solidFill>
              <a:schemeClr val="dk2"/>
            </a:solidFill>
            <a:prstDash val="solid"/>
            <a:round/>
            <a:headEnd len="med" w="med" type="none"/>
            <a:tailEnd len="med" w="med" type="triangle"/>
          </a:ln>
        </p:spPr>
      </p:cxnSp>
      <p:cxnSp>
        <p:nvCxnSpPr>
          <p:cNvPr id="180" name="Google Shape;180;p22"/>
          <p:cNvCxnSpPr/>
          <p:nvPr/>
        </p:nvCxnSpPr>
        <p:spPr>
          <a:xfrm>
            <a:off x="1737225" y="2151625"/>
            <a:ext cx="424500" cy="106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a:t>Architecture</a:t>
            </a:r>
            <a:endParaRPr/>
          </a:p>
        </p:txBody>
      </p:sp>
      <p:sp>
        <p:nvSpPr>
          <p:cNvPr id="186" name="Google Shape;186;p23"/>
          <p:cNvSpPr txBox="1"/>
          <p:nvPr>
            <p:ph idx="1" type="body"/>
          </p:nvPr>
        </p:nvSpPr>
        <p:spPr>
          <a:xfrm>
            <a:off x="198650" y="852850"/>
            <a:ext cx="5182800" cy="33945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b="1" lang="en-GB" sz="1400"/>
              <a:t>Until Now: </a:t>
            </a:r>
            <a:r>
              <a:rPr lang="en-GB" sz="1400"/>
              <a:t>point - to - point connections between threads.</a:t>
            </a:r>
            <a:r>
              <a:rPr lang="en-GB" sz="1400"/>
              <a:t>     </a:t>
            </a:r>
            <a:endParaRPr sz="1400"/>
          </a:p>
          <a:p>
            <a:pPr indent="-317500" lvl="0" marL="457200" rtl="0" algn="l">
              <a:spcBef>
                <a:spcPts val="0"/>
              </a:spcBef>
              <a:spcAft>
                <a:spcPts val="0"/>
              </a:spcAft>
              <a:buSzPts val="1400"/>
              <a:buChar char="❏"/>
            </a:pPr>
            <a:r>
              <a:rPr b="1" lang="en-GB" sz="1400"/>
              <a:t>Elasticity Extensions: </a:t>
            </a:r>
            <a:r>
              <a:rPr lang="en-GB" sz="1400"/>
              <a:t> Get rid of static assignment between thread and data partitions. </a:t>
            </a:r>
            <a:endParaRPr sz="1400"/>
          </a:p>
          <a:p>
            <a:pPr indent="0" lvl="0" marL="457200" rtl="0" algn="l">
              <a:spcBef>
                <a:spcPts val="0"/>
              </a:spcBef>
              <a:spcAft>
                <a:spcPts val="0"/>
              </a:spcAft>
              <a:buNone/>
            </a:pPr>
            <a:r>
              <a:rPr lang="en-GB" sz="1400"/>
              <a:t>Hierarchical message passing that operates on the </a:t>
            </a:r>
            <a:endParaRPr sz="1400"/>
          </a:p>
          <a:p>
            <a:pPr indent="0" lvl="0" marL="457200" rtl="0" algn="l">
              <a:spcBef>
                <a:spcPts val="0"/>
              </a:spcBef>
              <a:spcAft>
                <a:spcPts val="0"/>
              </a:spcAft>
              <a:buNone/>
            </a:pPr>
            <a:r>
              <a:rPr lang="en-GB" sz="1400"/>
              <a:t>Intra- and inter- socket level. </a:t>
            </a:r>
            <a:r>
              <a:rPr lang="en-GB" sz="1400"/>
              <a:t>             </a:t>
            </a:r>
            <a:endParaRPr sz="1400"/>
          </a:p>
          <a:p>
            <a:pPr indent="0" lvl="0" marL="457200" rtl="0" algn="l">
              <a:spcBef>
                <a:spcPts val="0"/>
              </a:spcBef>
              <a:spcAft>
                <a:spcPts val="0"/>
              </a:spcAft>
              <a:buNone/>
            </a:pPr>
            <a:r>
              <a:t/>
            </a:r>
            <a:endParaRPr sz="1400"/>
          </a:p>
          <a:p>
            <a:pPr indent="0" lvl="0" marL="0" rtl="0" algn="l">
              <a:spcBef>
                <a:spcPts val="0"/>
              </a:spcBef>
              <a:spcAft>
                <a:spcPts val="0"/>
              </a:spcAft>
              <a:buNone/>
            </a:pPr>
            <a:r>
              <a:rPr lang="en-GB" sz="1400"/>
              <a:t>		Elastically grow / shrink the No. threads &amp;</a:t>
            </a:r>
            <a:endParaRPr sz="1400"/>
          </a:p>
          <a:p>
            <a:pPr indent="0" lvl="0" marL="0" rtl="0" algn="l">
              <a:spcBef>
                <a:spcPts val="0"/>
              </a:spcBef>
              <a:spcAft>
                <a:spcPts val="0"/>
              </a:spcAft>
              <a:buNone/>
            </a:pPr>
            <a:r>
              <a:rPr lang="en-GB" sz="1400"/>
              <a:t>                       implicity solved the load balancing within a </a:t>
            </a:r>
            <a:endParaRPr sz="1400"/>
          </a:p>
          <a:p>
            <a:pPr indent="0" lvl="0" marL="0" rtl="0" algn="l">
              <a:spcBef>
                <a:spcPts val="0"/>
              </a:spcBef>
              <a:spcAft>
                <a:spcPts val="0"/>
              </a:spcAft>
              <a:buNone/>
            </a:pPr>
            <a:r>
              <a:rPr lang="en-GB" sz="1400"/>
              <a:t>                       single socket</a:t>
            </a:r>
            <a:endParaRPr sz="1400"/>
          </a:p>
          <a:p>
            <a:pPr indent="-317500" lvl="0" marL="457200" rtl="0" algn="l">
              <a:spcBef>
                <a:spcPts val="0"/>
              </a:spcBef>
              <a:spcAft>
                <a:spcPts val="0"/>
              </a:spcAft>
              <a:buSzPts val="1400"/>
              <a:buChar char="❏"/>
            </a:pPr>
            <a:r>
              <a:rPr b="1" lang="en-GB" sz="1400"/>
              <a:t>Intra - Socket (single socket): </a:t>
            </a:r>
            <a:r>
              <a:rPr lang="en-GB" sz="1400"/>
              <a:t> messages for the same data partitions are buffered and queued. Threads continuously: </a:t>
            </a:r>
            <a:endParaRPr sz="1400"/>
          </a:p>
          <a:p>
            <a:pPr indent="-317500" lvl="0" marL="914400" rtl="0" algn="l">
              <a:spcBef>
                <a:spcPts val="0"/>
              </a:spcBef>
              <a:spcAft>
                <a:spcPts val="0"/>
              </a:spcAft>
              <a:buSzPts val="1400"/>
              <a:buChar char="❏"/>
            </a:pPr>
            <a:r>
              <a:rPr lang="en-GB" sz="1400"/>
              <a:t>Dequeue message batches for a data partition</a:t>
            </a:r>
            <a:endParaRPr sz="1400"/>
          </a:p>
          <a:p>
            <a:pPr indent="-317500" lvl="0" marL="914400" rtl="0" algn="l">
              <a:spcBef>
                <a:spcPts val="0"/>
              </a:spcBef>
              <a:spcAft>
                <a:spcPts val="0"/>
              </a:spcAft>
              <a:buSzPts val="1400"/>
              <a:buChar char="❏"/>
            </a:pPr>
            <a:r>
              <a:rPr lang="en-GB" sz="1400"/>
              <a:t>Take ownership of the entire partition</a:t>
            </a:r>
            <a:endParaRPr sz="1400"/>
          </a:p>
          <a:p>
            <a:pPr indent="-317500" lvl="0" marL="914400" rtl="0" algn="l">
              <a:spcBef>
                <a:spcPts val="0"/>
              </a:spcBef>
              <a:spcAft>
                <a:spcPts val="0"/>
              </a:spcAft>
              <a:buSzPts val="1400"/>
              <a:buChar char="❏"/>
            </a:pPr>
            <a:r>
              <a:rPr lang="en-GB" sz="1400"/>
              <a:t>Process the messages</a:t>
            </a:r>
            <a:endParaRPr sz="1400"/>
          </a:p>
          <a:p>
            <a:pPr indent="-317500" lvl="0" marL="914400" rtl="0" algn="l">
              <a:spcBef>
                <a:spcPts val="0"/>
              </a:spcBef>
              <a:spcAft>
                <a:spcPts val="0"/>
              </a:spcAft>
              <a:buSzPts val="1400"/>
              <a:buChar char="❏"/>
            </a:pPr>
            <a:r>
              <a:rPr lang="en-GB" sz="1400"/>
              <a:t>Release the partition.</a:t>
            </a:r>
            <a:endParaRPr sz="1400"/>
          </a:p>
          <a:p>
            <a:pPr indent="-317500" lvl="0" marL="457200" rtl="0" algn="l">
              <a:spcBef>
                <a:spcPts val="0"/>
              </a:spcBef>
              <a:spcAft>
                <a:spcPts val="0"/>
              </a:spcAft>
              <a:buSzPts val="1400"/>
              <a:buChar char="❏"/>
            </a:pPr>
            <a:r>
              <a:rPr b="1" lang="en-GB" sz="1400"/>
              <a:t>Inter - Socket (communication between sockets):</a:t>
            </a:r>
            <a:r>
              <a:rPr lang="en-GB" sz="1400"/>
              <a:t> handled by a communication thread per socket that buffers messages and executes the actual message transfer to the communication thread.</a:t>
            </a:r>
            <a:endParaRPr sz="1400"/>
          </a:p>
          <a:p>
            <a:pPr indent="0" lvl="0" marL="45720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187" name="Google Shape;187;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88" name="Google Shape;188;p23"/>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189" name="Google Shape;189;p23"/>
          <p:cNvPicPr preferRelativeResize="0"/>
          <p:nvPr/>
        </p:nvPicPr>
        <p:blipFill>
          <a:blip r:embed="rId3">
            <a:alphaModFix/>
          </a:blip>
          <a:stretch>
            <a:fillRect/>
          </a:stretch>
        </p:blipFill>
        <p:spPr>
          <a:xfrm>
            <a:off x="5016450" y="1335513"/>
            <a:ext cx="3670358" cy="2519200"/>
          </a:xfrm>
          <a:prstGeom prst="rect">
            <a:avLst/>
          </a:prstGeom>
          <a:noFill/>
          <a:ln>
            <a:noFill/>
          </a:ln>
        </p:spPr>
      </p:pic>
      <p:cxnSp>
        <p:nvCxnSpPr>
          <p:cNvPr id="190" name="Google Shape;190;p23"/>
          <p:cNvCxnSpPr/>
          <p:nvPr/>
        </p:nvCxnSpPr>
        <p:spPr>
          <a:xfrm>
            <a:off x="3186750" y="1809575"/>
            <a:ext cx="1762800" cy="355200"/>
          </a:xfrm>
          <a:prstGeom prst="straightConnector1">
            <a:avLst/>
          </a:prstGeom>
          <a:noFill/>
          <a:ln cap="flat" cmpd="sng" w="9525">
            <a:solidFill>
              <a:schemeClr val="dk2"/>
            </a:solidFill>
            <a:prstDash val="solid"/>
            <a:round/>
            <a:headEnd len="med" w="med" type="none"/>
            <a:tailEnd len="med" w="med" type="triangle"/>
          </a:ln>
        </p:spPr>
      </p:cxnSp>
      <p:cxnSp>
        <p:nvCxnSpPr>
          <p:cNvPr id="191" name="Google Shape;191;p23"/>
          <p:cNvCxnSpPr/>
          <p:nvPr/>
        </p:nvCxnSpPr>
        <p:spPr>
          <a:xfrm>
            <a:off x="875100" y="2015800"/>
            <a:ext cx="7200" cy="318300"/>
          </a:xfrm>
          <a:prstGeom prst="straightConnector1">
            <a:avLst/>
          </a:prstGeom>
          <a:noFill/>
          <a:ln cap="flat" cmpd="sng" w="9525">
            <a:solidFill>
              <a:schemeClr val="dk2"/>
            </a:solidFill>
            <a:prstDash val="solid"/>
            <a:round/>
            <a:headEnd len="med" w="med" type="none"/>
            <a:tailEnd len="med" w="med" type="none"/>
          </a:ln>
        </p:spPr>
      </p:cxnSp>
      <p:cxnSp>
        <p:nvCxnSpPr>
          <p:cNvPr id="192" name="Google Shape;192;p23"/>
          <p:cNvCxnSpPr/>
          <p:nvPr/>
        </p:nvCxnSpPr>
        <p:spPr>
          <a:xfrm>
            <a:off x="889200" y="2320000"/>
            <a:ext cx="2619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Google Shape;197;p24"/>
          <p:cNvPicPr preferRelativeResize="0"/>
          <p:nvPr/>
        </p:nvPicPr>
        <p:blipFill>
          <a:blip r:embed="rId3">
            <a:alphaModFix/>
          </a:blip>
          <a:stretch>
            <a:fillRect/>
          </a:stretch>
        </p:blipFill>
        <p:spPr>
          <a:xfrm>
            <a:off x="5124325" y="1134761"/>
            <a:ext cx="3562475" cy="2221308"/>
          </a:xfrm>
          <a:prstGeom prst="rect">
            <a:avLst/>
          </a:prstGeom>
          <a:noFill/>
          <a:ln>
            <a:noFill/>
          </a:ln>
        </p:spPr>
      </p:pic>
      <p:sp>
        <p:nvSpPr>
          <p:cNvPr id="198" name="Google Shape;198;p24"/>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a:t>Architecture</a:t>
            </a:r>
            <a:endParaRPr/>
          </a:p>
        </p:txBody>
      </p:sp>
      <p:sp>
        <p:nvSpPr>
          <p:cNvPr id="199" name="Google Shape;199;p24"/>
          <p:cNvSpPr txBox="1"/>
          <p:nvPr>
            <p:ph idx="1" type="body"/>
          </p:nvPr>
        </p:nvSpPr>
        <p:spPr>
          <a:xfrm>
            <a:off x="226600" y="2484100"/>
            <a:ext cx="8600400" cy="22212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ECL (Energy Control Loop) Integration: </a:t>
            </a:r>
            <a:r>
              <a:rPr lang="en-GB" sz="1400"/>
              <a:t>is organized </a:t>
            </a:r>
            <a:endParaRPr sz="1400"/>
          </a:p>
          <a:p>
            <a:pPr indent="0" lvl="0" marL="457200" rtl="0" algn="l">
              <a:lnSpc>
                <a:spcPct val="115000"/>
              </a:lnSpc>
              <a:spcBef>
                <a:spcPts val="0"/>
              </a:spcBef>
              <a:spcAft>
                <a:spcPts val="0"/>
              </a:spcAft>
              <a:buNone/>
            </a:pPr>
            <a:r>
              <a:rPr lang="en-GB" sz="1400"/>
              <a:t>hierarchically into one socket-level ECL. </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b="1" lang="en-GB" sz="1400"/>
              <a:t>Socket Level ECL:</a:t>
            </a:r>
            <a:r>
              <a:rPr lang="en-GB" sz="1400"/>
              <a:t> is responsible for:</a:t>
            </a:r>
            <a:endParaRPr sz="1400"/>
          </a:p>
          <a:p>
            <a:pPr indent="-317500" lvl="1" marL="914400" rtl="0" algn="l">
              <a:lnSpc>
                <a:spcPct val="115000"/>
              </a:lnSpc>
              <a:spcBef>
                <a:spcPts val="0"/>
              </a:spcBef>
              <a:spcAft>
                <a:spcPts val="0"/>
              </a:spcAft>
              <a:buSzPts val="1400"/>
              <a:buChar char="❏"/>
            </a:pPr>
            <a:r>
              <a:rPr lang="en-GB" sz="1400"/>
              <a:t>Detecting the current performance demand</a:t>
            </a:r>
            <a:endParaRPr sz="1400"/>
          </a:p>
          <a:p>
            <a:pPr indent="-317500" lvl="1" marL="914400" rtl="0" algn="l">
              <a:lnSpc>
                <a:spcPct val="115000"/>
              </a:lnSpc>
              <a:spcBef>
                <a:spcPts val="0"/>
              </a:spcBef>
              <a:spcAft>
                <a:spcPts val="0"/>
              </a:spcAft>
              <a:buSzPts val="1400"/>
              <a:buChar char="❏"/>
            </a:pPr>
            <a:r>
              <a:rPr lang="en-GB" sz="1400"/>
              <a:t>Applying for the most energy-efficient hardware Configuration for this demand</a:t>
            </a:r>
            <a:endParaRPr sz="1400"/>
          </a:p>
          <a:p>
            <a:pPr indent="-317500" lvl="1" marL="914400" rtl="0" algn="l">
              <a:lnSpc>
                <a:spcPct val="115000"/>
              </a:lnSpc>
              <a:spcBef>
                <a:spcPts val="0"/>
              </a:spcBef>
              <a:spcAft>
                <a:spcPts val="0"/>
              </a:spcAft>
              <a:buSzPts val="1400"/>
              <a:buChar char="❏"/>
            </a:pPr>
            <a:r>
              <a:rPr lang="en-GB" sz="1400"/>
              <a:t>Maintaining the energy profile in case of a changing workload</a:t>
            </a:r>
            <a:endParaRPr sz="1400"/>
          </a:p>
          <a:p>
            <a:pPr indent="-317500" lvl="1" marL="914400" rtl="0" algn="l">
              <a:lnSpc>
                <a:spcPct val="115000"/>
              </a:lnSpc>
              <a:spcBef>
                <a:spcPts val="0"/>
              </a:spcBef>
              <a:spcAft>
                <a:spcPts val="0"/>
              </a:spcAft>
              <a:buSzPts val="1400"/>
              <a:buChar char="❏"/>
            </a:pPr>
            <a:r>
              <a:rPr lang="en-GB" sz="1400"/>
              <a:t>Monitor the current average query latency</a:t>
            </a:r>
            <a:endParaRPr sz="1400"/>
          </a:p>
          <a:p>
            <a:pPr indent="-317500" lvl="1" marL="914400" rtl="0" algn="l">
              <a:lnSpc>
                <a:spcPct val="115000"/>
              </a:lnSpc>
              <a:spcBef>
                <a:spcPts val="0"/>
              </a:spcBef>
              <a:spcAft>
                <a:spcPts val="0"/>
              </a:spcAft>
              <a:buSzPts val="1400"/>
              <a:buChar char="❏"/>
            </a:pPr>
            <a:r>
              <a:rPr lang="en-GB" sz="1400"/>
              <a:t>Obey a user-defined latency limit. </a:t>
            </a:r>
            <a:endParaRPr sz="14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p:txBody>
      </p:sp>
      <p:sp>
        <p:nvSpPr>
          <p:cNvPr id="200" name="Google Shape;200;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01" name="Google Shape;201;p24"/>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02" name="Google Shape;202;p24"/>
          <p:cNvPicPr preferRelativeResize="0"/>
          <p:nvPr/>
        </p:nvPicPr>
        <p:blipFill rotWithShape="1">
          <a:blip r:embed="rId4">
            <a:alphaModFix/>
          </a:blip>
          <a:srcRect b="43006" l="2942" r="3345" t="0"/>
          <a:stretch/>
        </p:blipFill>
        <p:spPr>
          <a:xfrm>
            <a:off x="762000" y="862950"/>
            <a:ext cx="3439475" cy="1435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457200" y="106125"/>
            <a:ext cx="8229600" cy="6474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a:t>Energy Profiles</a:t>
            </a:r>
            <a:endParaRPr/>
          </a:p>
        </p:txBody>
      </p:sp>
      <p:sp>
        <p:nvSpPr>
          <p:cNvPr id="208" name="Google Shape;208;p25"/>
          <p:cNvSpPr txBox="1"/>
          <p:nvPr>
            <p:ph idx="1" type="body"/>
          </p:nvPr>
        </p:nvSpPr>
        <p:spPr>
          <a:xfrm>
            <a:off x="74200" y="731500"/>
            <a:ext cx="4658700" cy="16230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Energy Profiles:</a:t>
            </a:r>
            <a:endParaRPr b="1" sz="1400"/>
          </a:p>
          <a:p>
            <a:pPr indent="-317500" lvl="1" marL="914400" rtl="0" algn="l">
              <a:lnSpc>
                <a:spcPct val="115000"/>
              </a:lnSpc>
              <a:spcBef>
                <a:spcPts val="0"/>
              </a:spcBef>
              <a:spcAft>
                <a:spcPts val="0"/>
              </a:spcAft>
              <a:buSzPts val="1400"/>
              <a:buChar char="❏"/>
            </a:pPr>
            <a:r>
              <a:rPr lang="en-GB" sz="1400"/>
              <a:t>Describes performance and energy efficiency trade-offs </a:t>
            </a:r>
            <a:r>
              <a:rPr b="1" lang="en-GB" sz="1400"/>
              <a:t> </a:t>
            </a:r>
            <a:endParaRPr b="1" sz="1400"/>
          </a:p>
          <a:p>
            <a:pPr indent="-317500" lvl="1" marL="914400" rtl="0" algn="l">
              <a:lnSpc>
                <a:spcPct val="115000"/>
              </a:lnSpc>
              <a:spcBef>
                <a:spcPts val="0"/>
              </a:spcBef>
              <a:spcAft>
                <a:spcPts val="0"/>
              </a:spcAft>
              <a:buSzPts val="1400"/>
              <a:buChar char="❏"/>
            </a:pPr>
            <a:r>
              <a:rPr lang="en-GB" sz="1400"/>
              <a:t>Basic component of each socket - level ECL</a:t>
            </a:r>
            <a:endParaRPr sz="1400"/>
          </a:p>
          <a:p>
            <a:pPr indent="-317500" lvl="1" marL="914400" rtl="0" algn="l">
              <a:lnSpc>
                <a:spcPct val="115000"/>
              </a:lnSpc>
              <a:spcBef>
                <a:spcPts val="0"/>
              </a:spcBef>
              <a:spcAft>
                <a:spcPts val="0"/>
              </a:spcAft>
              <a:buSzPts val="1400"/>
              <a:buChar char="❏"/>
            </a:pPr>
            <a:r>
              <a:rPr lang="en-GB" sz="1400"/>
              <a:t>Aggregated different energy - control features to configurations</a:t>
            </a:r>
            <a:endParaRPr sz="1400"/>
          </a:p>
        </p:txBody>
      </p:sp>
      <p:sp>
        <p:nvSpPr>
          <p:cNvPr id="209" name="Google Shape;209;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10" name="Google Shape;210;p25"/>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11" name="Google Shape;211;p25"/>
          <p:cNvPicPr preferRelativeResize="0"/>
          <p:nvPr/>
        </p:nvPicPr>
        <p:blipFill>
          <a:blip r:embed="rId3">
            <a:alphaModFix/>
          </a:blip>
          <a:stretch>
            <a:fillRect/>
          </a:stretch>
        </p:blipFill>
        <p:spPr>
          <a:xfrm>
            <a:off x="5244100" y="1210375"/>
            <a:ext cx="3756801" cy="2507026"/>
          </a:xfrm>
          <a:prstGeom prst="rect">
            <a:avLst/>
          </a:prstGeom>
          <a:noFill/>
          <a:ln>
            <a:noFill/>
          </a:ln>
        </p:spPr>
      </p:pic>
      <p:sp>
        <p:nvSpPr>
          <p:cNvPr id="212" name="Google Shape;212;p25"/>
          <p:cNvSpPr txBox="1"/>
          <p:nvPr>
            <p:ph idx="1" type="body"/>
          </p:nvPr>
        </p:nvSpPr>
        <p:spPr>
          <a:xfrm>
            <a:off x="76200" y="2320125"/>
            <a:ext cx="6642900" cy="22212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Configurations: </a:t>
            </a:r>
            <a:r>
              <a:rPr lang="en-GB" sz="1400"/>
              <a:t>Represents a specific system state in </a:t>
            </a:r>
            <a:endParaRPr sz="1400"/>
          </a:p>
          <a:p>
            <a:pPr indent="0" lvl="0" marL="457200" rtl="0" algn="l">
              <a:lnSpc>
                <a:spcPct val="115000"/>
              </a:lnSpc>
              <a:spcBef>
                <a:spcPts val="0"/>
              </a:spcBef>
              <a:spcAft>
                <a:spcPts val="0"/>
              </a:spcAft>
              <a:buNone/>
            </a:pPr>
            <a:r>
              <a:rPr lang="en-GB" sz="1400"/>
              <a:t>terms of hardware energy - control settings. </a:t>
            </a:r>
            <a:endParaRPr sz="1400"/>
          </a:p>
          <a:p>
            <a:pPr indent="-317500" lvl="1" marL="914400" rtl="0" algn="l">
              <a:lnSpc>
                <a:spcPct val="115000"/>
              </a:lnSpc>
              <a:spcBef>
                <a:spcPts val="0"/>
              </a:spcBef>
              <a:spcAft>
                <a:spcPts val="0"/>
              </a:spcAft>
              <a:buSzPts val="1400"/>
              <a:buChar char="❏"/>
            </a:pPr>
            <a:r>
              <a:rPr lang="en-GB" sz="1400"/>
              <a:t>It comprises:</a:t>
            </a:r>
            <a:endParaRPr sz="1400"/>
          </a:p>
          <a:p>
            <a:pPr indent="-317500" lvl="2" marL="1371600" rtl="0" algn="l">
              <a:lnSpc>
                <a:spcPct val="115000"/>
              </a:lnSpc>
              <a:spcBef>
                <a:spcPts val="0"/>
              </a:spcBef>
              <a:spcAft>
                <a:spcPts val="0"/>
              </a:spcAft>
              <a:buSzPts val="1400"/>
              <a:buChar char="❏"/>
            </a:pPr>
            <a:r>
              <a:rPr lang="en-GB" sz="1400"/>
              <a:t>The set of active hardware threads on a processor</a:t>
            </a:r>
            <a:endParaRPr sz="1400"/>
          </a:p>
          <a:p>
            <a:pPr indent="-317500" lvl="2" marL="1371600" rtl="0" algn="l">
              <a:lnSpc>
                <a:spcPct val="115000"/>
              </a:lnSpc>
              <a:spcBef>
                <a:spcPts val="0"/>
              </a:spcBef>
              <a:spcAft>
                <a:spcPts val="0"/>
              </a:spcAft>
              <a:buSzPts val="1400"/>
              <a:buChar char="❏"/>
            </a:pPr>
            <a:r>
              <a:rPr lang="en-GB" sz="1400"/>
              <a:t>The core frequencies of the active physical cores</a:t>
            </a:r>
            <a:endParaRPr sz="1400"/>
          </a:p>
          <a:p>
            <a:pPr indent="-317500" lvl="2" marL="1371600" rtl="0" algn="l">
              <a:lnSpc>
                <a:spcPct val="115000"/>
              </a:lnSpc>
              <a:spcBef>
                <a:spcPts val="0"/>
              </a:spcBef>
              <a:spcAft>
                <a:spcPts val="0"/>
              </a:spcAft>
              <a:buSzPts val="1400"/>
              <a:buChar char="❏"/>
            </a:pPr>
            <a:r>
              <a:rPr lang="en-GB" sz="1400"/>
              <a:t>The uncore frequency of the processor</a:t>
            </a:r>
            <a:endParaRPr sz="1400"/>
          </a:p>
          <a:p>
            <a:pPr indent="-317500" lvl="0" marL="914400" rtl="0" algn="l">
              <a:lnSpc>
                <a:spcPct val="115000"/>
              </a:lnSpc>
              <a:spcBef>
                <a:spcPts val="0"/>
              </a:spcBef>
              <a:spcAft>
                <a:spcPts val="0"/>
              </a:spcAft>
              <a:buSzPts val="1400"/>
              <a:buChar char="❏"/>
            </a:pPr>
            <a:r>
              <a:rPr lang="en-GB" sz="1400"/>
              <a:t>During evaluation process it is enriched with the following information:</a:t>
            </a:r>
            <a:endParaRPr sz="1400"/>
          </a:p>
          <a:p>
            <a:pPr indent="-317500" lvl="1" marL="1371600" rtl="0" algn="l">
              <a:lnSpc>
                <a:spcPct val="115000"/>
              </a:lnSpc>
              <a:spcBef>
                <a:spcPts val="0"/>
              </a:spcBef>
              <a:spcAft>
                <a:spcPts val="0"/>
              </a:spcAft>
              <a:buSzPts val="1400"/>
              <a:buChar char="❏"/>
            </a:pPr>
            <a:r>
              <a:rPr lang="en-GB" sz="1400"/>
              <a:t>The power consumption of the socket</a:t>
            </a:r>
            <a:endParaRPr sz="1400"/>
          </a:p>
          <a:p>
            <a:pPr indent="-317500" lvl="1" marL="1371600" rtl="0" algn="l">
              <a:lnSpc>
                <a:spcPct val="115000"/>
              </a:lnSpc>
              <a:spcBef>
                <a:spcPts val="0"/>
              </a:spcBef>
              <a:spcAft>
                <a:spcPts val="0"/>
              </a:spcAft>
              <a:buSzPts val="1400"/>
              <a:buChar char="❏"/>
            </a:pPr>
            <a:r>
              <a:rPr lang="en-GB" sz="1400"/>
              <a:t>The performance score</a:t>
            </a:r>
            <a:endParaRPr sz="1400"/>
          </a:p>
          <a:p>
            <a:pPr indent="-317500" lvl="1" marL="1371600" rtl="0" algn="l">
              <a:lnSpc>
                <a:spcPct val="115000"/>
              </a:lnSpc>
              <a:spcBef>
                <a:spcPts val="0"/>
              </a:spcBef>
              <a:spcAft>
                <a:spcPts val="0"/>
              </a:spcAft>
              <a:buSzPts val="1400"/>
              <a:buChar char="❏"/>
            </a:pPr>
            <a:r>
              <a:rPr lang="en-GB" sz="1400"/>
              <a:t>The energy efficiency</a:t>
            </a:r>
            <a:endParaRPr sz="1400"/>
          </a:p>
          <a:p>
            <a:pPr indent="0" lvl="0" marL="0" rtl="0" algn="l">
              <a:lnSpc>
                <a:spcPct val="115000"/>
              </a:lnSpc>
              <a:spcBef>
                <a:spcPts val="0"/>
              </a:spcBef>
              <a:spcAft>
                <a:spcPts val="0"/>
              </a:spcAft>
              <a:buNone/>
            </a:pPr>
            <a:r>
              <a:t/>
            </a:r>
            <a:endParaRPr sz="14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26"/>
          <p:cNvPicPr preferRelativeResize="0"/>
          <p:nvPr/>
        </p:nvPicPr>
        <p:blipFill>
          <a:blip r:embed="rId4">
            <a:alphaModFix/>
          </a:blip>
          <a:stretch>
            <a:fillRect/>
          </a:stretch>
        </p:blipFill>
        <p:spPr>
          <a:xfrm>
            <a:off x="6624700" y="2204925"/>
            <a:ext cx="2133600" cy="1480725"/>
          </a:xfrm>
          <a:prstGeom prst="rect">
            <a:avLst/>
          </a:prstGeom>
          <a:noFill/>
          <a:ln>
            <a:noFill/>
          </a:ln>
        </p:spPr>
      </p:pic>
      <p:pic>
        <p:nvPicPr>
          <p:cNvPr id="218" name="Google Shape;218;p26"/>
          <p:cNvPicPr preferRelativeResize="0"/>
          <p:nvPr/>
        </p:nvPicPr>
        <p:blipFill>
          <a:blip r:embed="rId5">
            <a:alphaModFix/>
          </a:blip>
          <a:stretch>
            <a:fillRect/>
          </a:stretch>
        </p:blipFill>
        <p:spPr>
          <a:xfrm>
            <a:off x="6383900" y="3685644"/>
            <a:ext cx="2015625" cy="1411975"/>
          </a:xfrm>
          <a:prstGeom prst="rect">
            <a:avLst/>
          </a:prstGeom>
          <a:noFill/>
          <a:ln>
            <a:noFill/>
          </a:ln>
        </p:spPr>
      </p:pic>
      <p:sp>
        <p:nvSpPr>
          <p:cNvPr id="219" name="Google Shape;219;p26"/>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a:t>Energy Profile Generation</a:t>
            </a:r>
            <a:endParaRPr/>
          </a:p>
        </p:txBody>
      </p:sp>
      <p:sp>
        <p:nvSpPr>
          <p:cNvPr id="220" name="Google Shape;220;p26"/>
          <p:cNvSpPr txBox="1"/>
          <p:nvPr>
            <p:ph idx="1" type="body"/>
          </p:nvPr>
        </p:nvSpPr>
        <p:spPr>
          <a:xfrm>
            <a:off x="226600" y="1112500"/>
            <a:ext cx="5645700" cy="36285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SzPts val="1400"/>
              <a:buChar char="❏"/>
            </a:pPr>
            <a:r>
              <a:rPr b="1" lang="en-GB" sz="1400"/>
              <a:t>Configuration Generator: </a:t>
            </a:r>
            <a:r>
              <a:rPr lang="en-GB" sz="1400"/>
              <a:t>responsible for finding a set of configurations that cover different hardware configuration states to explore most of the types of configurations</a:t>
            </a:r>
            <a:endParaRPr sz="1400"/>
          </a:p>
          <a:p>
            <a:pPr indent="0" lvl="0" marL="457200" rtl="0" algn="l">
              <a:lnSpc>
                <a:spcPct val="150000"/>
              </a:lnSpc>
              <a:spcBef>
                <a:spcPts val="0"/>
              </a:spcBef>
              <a:spcAft>
                <a:spcPts val="0"/>
              </a:spcAft>
              <a:buNone/>
            </a:pPr>
            <a:r>
              <a:t/>
            </a:r>
            <a:endParaRPr sz="1400"/>
          </a:p>
          <a:p>
            <a:pPr indent="-317500" lvl="0" marL="457200" rtl="0" algn="l">
              <a:lnSpc>
                <a:spcPct val="150000"/>
              </a:lnSpc>
              <a:spcBef>
                <a:spcPts val="0"/>
              </a:spcBef>
              <a:spcAft>
                <a:spcPts val="0"/>
              </a:spcAft>
              <a:buSzPts val="1400"/>
              <a:buChar char="❏"/>
            </a:pPr>
            <a:r>
              <a:rPr b="1" lang="en-GB" sz="1400"/>
              <a:t>Configuration Parameters:</a:t>
            </a:r>
            <a:r>
              <a:rPr lang="en-GB" sz="1400"/>
              <a:t> used to calculate all unique configurations taking to </a:t>
            </a:r>
            <a:r>
              <a:rPr lang="en-GB" sz="1400"/>
              <a:t>homogeneity</a:t>
            </a:r>
            <a:r>
              <a:rPr lang="en-GB" sz="1400"/>
              <a:t> of the individual cores</a:t>
            </a:r>
            <a:endParaRPr sz="1400"/>
          </a:p>
          <a:p>
            <a:pPr indent="-317500" lvl="1" marL="914400" rtl="0" algn="l">
              <a:lnSpc>
                <a:spcPct val="150000"/>
              </a:lnSpc>
              <a:spcBef>
                <a:spcPts val="0"/>
              </a:spcBef>
              <a:spcAft>
                <a:spcPts val="0"/>
              </a:spcAft>
              <a:buSzPts val="1400"/>
              <a:buChar char="❏"/>
            </a:pPr>
            <a:r>
              <a:rPr lang="en-GB" sz="1400"/>
              <a:t>Fcore → no. of different frequencies</a:t>
            </a:r>
            <a:endParaRPr sz="1400"/>
          </a:p>
          <a:p>
            <a:pPr indent="-317500" lvl="1" marL="914400" rtl="0" algn="l">
              <a:lnSpc>
                <a:spcPct val="150000"/>
              </a:lnSpc>
              <a:spcBef>
                <a:spcPts val="0"/>
              </a:spcBef>
              <a:spcAft>
                <a:spcPts val="0"/>
              </a:spcAft>
              <a:buSzPts val="1400"/>
              <a:buChar char="❏"/>
            </a:pPr>
            <a:r>
              <a:rPr lang="en-GB" sz="1400"/>
              <a:t>Funcore → no. of distinct uncore frequencies</a:t>
            </a:r>
            <a:endParaRPr sz="1400"/>
          </a:p>
          <a:p>
            <a:pPr indent="-317500" lvl="1" marL="914400" rtl="0" algn="l">
              <a:lnSpc>
                <a:spcPct val="150000"/>
              </a:lnSpc>
              <a:spcBef>
                <a:spcPts val="0"/>
              </a:spcBef>
              <a:spcAft>
                <a:spcPts val="0"/>
              </a:spcAft>
              <a:buSzPts val="1400"/>
              <a:buChar char="❏"/>
            </a:pPr>
            <a:r>
              <a:rPr lang="en-GB" sz="1400"/>
              <a:t>Fcore-mixed → the usage of mixed core frequencies</a:t>
            </a:r>
            <a:endParaRPr sz="1400"/>
          </a:p>
          <a:p>
            <a:pPr indent="-317500" lvl="1" marL="914400" rtl="0" algn="l">
              <a:lnSpc>
                <a:spcPct val="150000"/>
              </a:lnSpc>
              <a:spcBef>
                <a:spcPts val="0"/>
              </a:spcBef>
              <a:spcAft>
                <a:spcPts val="0"/>
              </a:spcAft>
              <a:buSzPts val="1400"/>
              <a:buChar char="❏"/>
            </a:pPr>
            <a:r>
              <a:rPr lang="en-GB" sz="1400"/>
              <a:t>Cmax → the maximum number of of generated configurations</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p:txBody>
      </p:sp>
      <p:sp>
        <p:nvSpPr>
          <p:cNvPr id="221" name="Google Shape;221;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22" name="Google Shape;222;p26"/>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23" name="Google Shape;223;p26"/>
          <p:cNvPicPr preferRelativeResize="0"/>
          <p:nvPr/>
        </p:nvPicPr>
        <p:blipFill>
          <a:blip r:embed="rId6">
            <a:alphaModFix/>
          </a:blip>
          <a:stretch>
            <a:fillRect/>
          </a:stretch>
        </p:blipFill>
        <p:spPr>
          <a:xfrm>
            <a:off x="6853300" y="831700"/>
            <a:ext cx="2133600" cy="15200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27"/>
          <p:cNvPicPr preferRelativeResize="0"/>
          <p:nvPr/>
        </p:nvPicPr>
        <p:blipFill>
          <a:blip r:embed="rId4">
            <a:alphaModFix/>
          </a:blip>
          <a:stretch>
            <a:fillRect/>
          </a:stretch>
        </p:blipFill>
        <p:spPr>
          <a:xfrm>
            <a:off x="5394950" y="2310150"/>
            <a:ext cx="3775800" cy="1531550"/>
          </a:xfrm>
          <a:prstGeom prst="rect">
            <a:avLst/>
          </a:prstGeom>
          <a:noFill/>
          <a:ln>
            <a:noFill/>
          </a:ln>
        </p:spPr>
      </p:pic>
      <p:sp>
        <p:nvSpPr>
          <p:cNvPr id="229" name="Google Shape;229;p27"/>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a:t>Energy Profile Generation</a:t>
            </a:r>
            <a:endParaRPr/>
          </a:p>
        </p:txBody>
      </p:sp>
      <p:sp>
        <p:nvSpPr>
          <p:cNvPr id="230" name="Google Shape;230;p27"/>
          <p:cNvSpPr txBox="1"/>
          <p:nvPr>
            <p:ph idx="1" type="body"/>
          </p:nvPr>
        </p:nvSpPr>
        <p:spPr>
          <a:xfrm>
            <a:off x="-78200" y="883900"/>
            <a:ext cx="5645700" cy="36285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Energy Profile Granularity: </a:t>
            </a:r>
            <a:endParaRPr sz="1400"/>
          </a:p>
          <a:p>
            <a:pPr indent="-317500" lvl="1" marL="914400" rtl="0" algn="l">
              <a:lnSpc>
                <a:spcPct val="115000"/>
              </a:lnSpc>
              <a:spcBef>
                <a:spcPts val="0"/>
              </a:spcBef>
              <a:spcAft>
                <a:spcPts val="0"/>
              </a:spcAft>
              <a:buSzPts val="1400"/>
              <a:buChar char="❏"/>
            </a:pPr>
            <a:r>
              <a:rPr lang="en-GB" sz="1400"/>
              <a:t>The lowest frequencies are the most energy - efficient for low performance levels until their performance potential is exhausted</a:t>
            </a:r>
            <a:endParaRPr sz="1400"/>
          </a:p>
          <a:p>
            <a:pPr indent="0" lvl="0" marL="0" rtl="0" algn="l">
              <a:lnSpc>
                <a:spcPct val="115000"/>
              </a:lnSpc>
              <a:spcBef>
                <a:spcPts val="0"/>
              </a:spcBef>
              <a:spcAft>
                <a:spcPts val="0"/>
              </a:spcAft>
              <a:buNone/>
            </a:pPr>
            <a:r>
              <a:t/>
            </a:r>
            <a:endParaRPr b="1" sz="1400"/>
          </a:p>
          <a:p>
            <a:pPr indent="-317500" lvl="0" marL="457200" rtl="0" algn="l">
              <a:lnSpc>
                <a:spcPct val="115000"/>
              </a:lnSpc>
              <a:spcBef>
                <a:spcPts val="0"/>
              </a:spcBef>
              <a:spcAft>
                <a:spcPts val="0"/>
              </a:spcAft>
              <a:buSzPts val="1400"/>
              <a:buChar char="❏"/>
            </a:pPr>
            <a:r>
              <a:rPr b="1" lang="en-GB" sz="1400"/>
              <a:t>Race - to - idle (RTI): </a:t>
            </a:r>
            <a:r>
              <a:rPr lang="en-GB" sz="1400"/>
              <a:t>database systems without energy - control mechanisms, they use all available cores the highest frequency as long as work is available</a:t>
            </a:r>
            <a:endParaRPr sz="1400"/>
          </a:p>
          <a:p>
            <a:pPr indent="-317500" lvl="1" marL="914400" rtl="0" algn="l">
              <a:lnSpc>
                <a:spcPct val="115000"/>
              </a:lnSpc>
              <a:spcBef>
                <a:spcPts val="0"/>
              </a:spcBef>
              <a:spcAft>
                <a:spcPts val="0"/>
              </a:spcAft>
              <a:buSzPts val="1400"/>
              <a:buChar char="❏"/>
            </a:pPr>
            <a:r>
              <a:rPr b="1" lang="en-GB" sz="1400"/>
              <a:t>ECL - RTI line: (</a:t>
            </a:r>
            <a:r>
              <a:rPr lang="en-GB" sz="1400"/>
              <a:t>More energy - efficient way</a:t>
            </a:r>
            <a:r>
              <a:rPr b="1" lang="en-GB" sz="1400"/>
              <a:t>)</a:t>
            </a:r>
            <a:r>
              <a:rPr lang="en-GB" sz="1400"/>
              <a:t> using RTI strategy that switches between idle mode and the most energy - efficient configuration</a:t>
            </a:r>
            <a:endParaRPr sz="1400"/>
          </a:p>
          <a:p>
            <a:pPr indent="0" lvl="0" marL="9144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b="1" lang="en-GB" sz="1400"/>
              <a:t>Increasing |fcore| to 7 or enabling fcore - mixed: </a:t>
            </a:r>
            <a:r>
              <a:rPr lang="en-GB" sz="1400"/>
              <a:t>not significantly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p:txBody>
      </p:sp>
      <p:sp>
        <p:nvSpPr>
          <p:cNvPr id="231" name="Google Shape;231;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32" name="Google Shape;232;p27"/>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33" name="Google Shape;233;p27"/>
          <p:cNvPicPr preferRelativeResize="0"/>
          <p:nvPr/>
        </p:nvPicPr>
        <p:blipFill>
          <a:blip r:embed="rId5">
            <a:alphaModFix/>
          </a:blip>
          <a:stretch>
            <a:fillRect/>
          </a:stretch>
        </p:blipFill>
        <p:spPr>
          <a:xfrm>
            <a:off x="5819950" y="1356300"/>
            <a:ext cx="2773400" cy="693350"/>
          </a:xfrm>
          <a:prstGeom prst="rect">
            <a:avLst/>
          </a:prstGeom>
          <a:noFill/>
          <a:ln>
            <a:noFill/>
          </a:ln>
        </p:spPr>
      </p:pic>
      <p:cxnSp>
        <p:nvCxnSpPr>
          <p:cNvPr id="234" name="Google Shape;234;p27"/>
          <p:cNvCxnSpPr/>
          <p:nvPr/>
        </p:nvCxnSpPr>
        <p:spPr>
          <a:xfrm>
            <a:off x="4931250" y="1641400"/>
            <a:ext cx="934200" cy="636900"/>
          </a:xfrm>
          <a:prstGeom prst="straightConnector1">
            <a:avLst/>
          </a:prstGeom>
          <a:noFill/>
          <a:ln cap="flat" cmpd="sng" w="9525">
            <a:solidFill>
              <a:schemeClr val="dk2"/>
            </a:solidFill>
            <a:prstDash val="solid"/>
            <a:round/>
            <a:headEnd len="med" w="med" type="none"/>
            <a:tailEnd len="med" w="med" type="triangle"/>
          </a:ln>
        </p:spPr>
      </p:cxnSp>
      <p:sp>
        <p:nvSpPr>
          <p:cNvPr id="235" name="Google Shape;235;p27"/>
          <p:cNvSpPr txBox="1"/>
          <p:nvPr/>
        </p:nvSpPr>
        <p:spPr>
          <a:xfrm>
            <a:off x="407550" y="4149875"/>
            <a:ext cx="8563500" cy="48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Calibri"/>
                <a:ea typeface="Calibri"/>
                <a:cs typeface="Calibri"/>
                <a:sym typeface="Calibri"/>
              </a:rPr>
              <a:t>improving the energy profile               causes it to include more configurations                 more costly to maintain in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GB">
                <a:solidFill>
                  <a:schemeClr val="dk1"/>
                </a:solidFill>
                <a:latin typeface="Calibri"/>
                <a:ea typeface="Calibri"/>
                <a:cs typeface="Calibri"/>
                <a:sym typeface="Calibri"/>
              </a:rPr>
              <a:t>                                                                                                                                                           case of a workload change </a:t>
            </a:r>
            <a:endParaRPr>
              <a:latin typeface="Calibri"/>
              <a:ea typeface="Calibri"/>
              <a:cs typeface="Calibri"/>
              <a:sym typeface="Calibri"/>
            </a:endParaRPr>
          </a:p>
        </p:txBody>
      </p:sp>
      <p:cxnSp>
        <p:nvCxnSpPr>
          <p:cNvPr id="236" name="Google Shape;236;p27"/>
          <p:cNvCxnSpPr/>
          <p:nvPr/>
        </p:nvCxnSpPr>
        <p:spPr>
          <a:xfrm flipH="1" rot="10800000">
            <a:off x="2617725" y="4363825"/>
            <a:ext cx="467100" cy="300"/>
          </a:xfrm>
          <a:prstGeom prst="straightConnector1">
            <a:avLst/>
          </a:prstGeom>
          <a:noFill/>
          <a:ln cap="flat" cmpd="sng" w="9525">
            <a:solidFill>
              <a:schemeClr val="dk2"/>
            </a:solidFill>
            <a:prstDash val="solid"/>
            <a:round/>
            <a:headEnd len="med" w="med" type="none"/>
            <a:tailEnd len="med" w="med" type="triangle"/>
          </a:ln>
        </p:spPr>
      </p:cxnSp>
      <p:cxnSp>
        <p:nvCxnSpPr>
          <p:cNvPr id="237" name="Google Shape;237;p27"/>
          <p:cNvCxnSpPr/>
          <p:nvPr/>
        </p:nvCxnSpPr>
        <p:spPr>
          <a:xfrm flipH="1" rot="10800000">
            <a:off x="6086100" y="4363813"/>
            <a:ext cx="467100" cy="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Energy Profile - Workload Dependency</a:t>
            </a:r>
            <a:endParaRPr sz="4000"/>
          </a:p>
        </p:txBody>
      </p:sp>
      <p:sp>
        <p:nvSpPr>
          <p:cNvPr id="243" name="Google Shape;243;p28"/>
          <p:cNvSpPr txBox="1"/>
          <p:nvPr>
            <p:ph idx="1" type="body"/>
          </p:nvPr>
        </p:nvSpPr>
        <p:spPr>
          <a:xfrm>
            <a:off x="226600" y="883900"/>
            <a:ext cx="5405100" cy="36912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lang="en-GB" sz="1400"/>
              <a:t>Performance level of configuration                              current workload of the DBMS</a:t>
            </a:r>
            <a:endParaRPr sz="1400"/>
          </a:p>
          <a:p>
            <a:pPr indent="-317500" lvl="0" marL="457200" rtl="0" algn="l">
              <a:lnSpc>
                <a:spcPct val="115000"/>
              </a:lnSpc>
              <a:spcBef>
                <a:spcPts val="0"/>
              </a:spcBef>
              <a:spcAft>
                <a:spcPts val="0"/>
              </a:spcAft>
              <a:buSzPts val="1400"/>
              <a:buChar char="❏"/>
            </a:pPr>
            <a:r>
              <a:rPr b="1" lang="en-GB" sz="1400"/>
              <a:t>Problem</a:t>
            </a:r>
            <a:r>
              <a:rPr b="1" lang="en-GB" sz="1400"/>
              <a:t>: </a:t>
            </a:r>
            <a:r>
              <a:rPr lang="en-GB" sz="1400"/>
              <a:t>real - world energy profiles look much different than the predicted ones</a:t>
            </a:r>
            <a:endParaRPr sz="1400"/>
          </a:p>
          <a:p>
            <a:pPr indent="-317500" lvl="0" marL="457200" rtl="0" algn="l">
              <a:lnSpc>
                <a:spcPct val="115000"/>
              </a:lnSpc>
              <a:spcBef>
                <a:spcPts val="0"/>
              </a:spcBef>
              <a:spcAft>
                <a:spcPts val="0"/>
              </a:spcAft>
              <a:buSzPts val="1400"/>
              <a:buChar char="❏"/>
            </a:pPr>
            <a:r>
              <a:rPr b="1" lang="en-GB" sz="1400"/>
              <a:t>When it Happens: </a:t>
            </a:r>
            <a:r>
              <a:rPr lang="en-GB" sz="1400"/>
              <a:t>When hardware resources increase / </a:t>
            </a:r>
            <a:endParaRPr sz="1400"/>
          </a:p>
          <a:p>
            <a:pPr indent="0" lvl="0" marL="457200" rtl="0" algn="l">
              <a:lnSpc>
                <a:spcPct val="115000"/>
              </a:lnSpc>
              <a:spcBef>
                <a:spcPts val="0"/>
              </a:spcBef>
              <a:spcAft>
                <a:spcPts val="0"/>
              </a:spcAft>
              <a:buNone/>
            </a:pPr>
            <a:r>
              <a:rPr lang="en-GB" sz="1400"/>
              <a:t>for in - memory DBMS: at the memory controller or shared cache lines </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SzPts val="1400"/>
              <a:buChar char="❏"/>
            </a:pPr>
            <a:r>
              <a:rPr b="1" lang="en-GB" sz="1400"/>
              <a:t>Energy profile for the memory - bound workload:</a:t>
            </a:r>
            <a:r>
              <a:rPr lang="en-GB" sz="1400"/>
              <a:t>  </a:t>
            </a:r>
            <a:endParaRPr sz="1400"/>
          </a:p>
          <a:p>
            <a:pPr indent="0" lvl="0" marL="457200" rtl="0" algn="l">
              <a:lnSpc>
                <a:spcPct val="115000"/>
              </a:lnSpc>
              <a:spcBef>
                <a:spcPts val="0"/>
              </a:spcBef>
              <a:spcAft>
                <a:spcPts val="0"/>
              </a:spcAft>
              <a:buNone/>
            </a:pPr>
            <a:r>
              <a:rPr lang="en-GB" sz="1400"/>
              <a:t>For demonstration of the effect of memory controller contention</a:t>
            </a:r>
            <a:endParaRPr sz="1400"/>
          </a:p>
          <a:p>
            <a:pPr indent="0" lvl="0" marL="457200" rtl="0" algn="l">
              <a:lnSpc>
                <a:spcPct val="115000"/>
              </a:lnSpc>
              <a:spcBef>
                <a:spcPts val="0"/>
              </a:spcBef>
              <a:spcAft>
                <a:spcPts val="0"/>
              </a:spcAft>
              <a:buNone/>
            </a:pPr>
            <a:r>
              <a:t/>
            </a:r>
            <a:endParaRPr sz="1400"/>
          </a:p>
          <a:p>
            <a:pPr indent="-317500" lvl="0" marL="914400" rtl="0" algn="l">
              <a:lnSpc>
                <a:spcPct val="115000"/>
              </a:lnSpc>
              <a:spcBef>
                <a:spcPts val="0"/>
              </a:spcBef>
              <a:spcAft>
                <a:spcPts val="0"/>
              </a:spcAft>
              <a:buSzPts val="1400"/>
              <a:buChar char="❏"/>
            </a:pPr>
            <a:r>
              <a:rPr b="1" lang="en-GB" sz="1400">
                <a:solidFill>
                  <a:schemeClr val="dk2"/>
                </a:solidFill>
              </a:rPr>
              <a:t>(a)</a:t>
            </a:r>
            <a:r>
              <a:rPr b="1" lang="en-GB" sz="1400"/>
              <a:t> Problem: </a:t>
            </a:r>
            <a:r>
              <a:rPr lang="en-GB" sz="1400"/>
              <a:t>High core frequencies            → bottlenecks</a:t>
            </a:r>
            <a:endParaRPr sz="1400"/>
          </a:p>
          <a:p>
            <a:pPr indent="0" lvl="0" marL="914400" rtl="0" algn="l">
              <a:lnSpc>
                <a:spcPct val="115000"/>
              </a:lnSpc>
              <a:spcBef>
                <a:spcPts val="0"/>
              </a:spcBef>
              <a:spcAft>
                <a:spcPts val="0"/>
              </a:spcAft>
              <a:buNone/>
            </a:pPr>
            <a:r>
              <a:rPr b="1" lang="en-GB" sz="1400"/>
              <a:t>      Solution: </a:t>
            </a:r>
            <a:r>
              <a:rPr lang="en-GB" sz="1400"/>
              <a:t>Workload where all threads automatically </a:t>
            </a:r>
            <a:endParaRPr sz="1400"/>
          </a:p>
          <a:p>
            <a:pPr indent="0" lvl="0" marL="914400" rtl="0" algn="l">
              <a:lnSpc>
                <a:spcPct val="115000"/>
              </a:lnSpc>
              <a:spcBef>
                <a:spcPts val="0"/>
              </a:spcBef>
              <a:spcAft>
                <a:spcPts val="0"/>
              </a:spcAft>
              <a:buNone/>
            </a:pPr>
            <a:r>
              <a:rPr lang="en-GB" sz="1400"/>
              <a:t>                        increment a single value</a:t>
            </a:r>
            <a:endParaRPr sz="1400"/>
          </a:p>
          <a:p>
            <a:pPr indent="0" lvl="0" marL="914400" rtl="0" algn="l">
              <a:lnSpc>
                <a:spcPct val="115000"/>
              </a:lnSpc>
              <a:spcBef>
                <a:spcPts val="0"/>
              </a:spcBef>
              <a:spcAft>
                <a:spcPts val="0"/>
              </a:spcAft>
              <a:buNone/>
            </a:pPr>
            <a:r>
              <a:rPr lang="en-GB" sz="1400"/>
              <a:t>      </a:t>
            </a:r>
            <a:r>
              <a:rPr b="1" lang="en-GB" sz="1400"/>
              <a:t>Energy Saving: </a:t>
            </a:r>
            <a:r>
              <a:rPr lang="en-GB" sz="1400"/>
              <a:t>40 % </a:t>
            </a:r>
            <a:endParaRPr sz="14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p:txBody>
      </p:sp>
      <p:sp>
        <p:nvSpPr>
          <p:cNvPr id="244" name="Google Shape;244;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45" name="Google Shape;245;p28"/>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46" name="Google Shape;246;p28"/>
          <p:cNvPicPr preferRelativeResize="0"/>
          <p:nvPr/>
        </p:nvPicPr>
        <p:blipFill>
          <a:blip r:embed="rId4">
            <a:alphaModFix/>
          </a:blip>
          <a:stretch>
            <a:fillRect/>
          </a:stretch>
        </p:blipFill>
        <p:spPr>
          <a:xfrm>
            <a:off x="6781800" y="874625"/>
            <a:ext cx="2133600" cy="1411975"/>
          </a:xfrm>
          <a:prstGeom prst="rect">
            <a:avLst/>
          </a:prstGeom>
          <a:noFill/>
          <a:ln>
            <a:noFill/>
          </a:ln>
        </p:spPr>
      </p:pic>
      <p:pic>
        <p:nvPicPr>
          <p:cNvPr id="247" name="Google Shape;247;p28"/>
          <p:cNvPicPr preferRelativeResize="0"/>
          <p:nvPr/>
        </p:nvPicPr>
        <p:blipFill>
          <a:blip r:embed="rId5">
            <a:alphaModFix/>
          </a:blip>
          <a:stretch>
            <a:fillRect/>
          </a:stretch>
        </p:blipFill>
        <p:spPr>
          <a:xfrm>
            <a:off x="6442200" y="2141250"/>
            <a:ext cx="2133600" cy="1405464"/>
          </a:xfrm>
          <a:prstGeom prst="rect">
            <a:avLst/>
          </a:prstGeom>
          <a:noFill/>
          <a:ln>
            <a:noFill/>
          </a:ln>
        </p:spPr>
      </p:pic>
      <p:pic>
        <p:nvPicPr>
          <p:cNvPr id="248" name="Google Shape;248;p28"/>
          <p:cNvPicPr preferRelativeResize="0"/>
          <p:nvPr/>
        </p:nvPicPr>
        <p:blipFill>
          <a:blip r:embed="rId6">
            <a:alphaModFix/>
          </a:blip>
          <a:stretch>
            <a:fillRect/>
          </a:stretch>
        </p:blipFill>
        <p:spPr>
          <a:xfrm>
            <a:off x="6152025" y="3608425"/>
            <a:ext cx="2005425" cy="1286900"/>
          </a:xfrm>
          <a:prstGeom prst="rect">
            <a:avLst/>
          </a:prstGeom>
          <a:noFill/>
          <a:ln>
            <a:noFill/>
          </a:ln>
        </p:spPr>
      </p:pic>
      <p:cxnSp>
        <p:nvCxnSpPr>
          <p:cNvPr id="249" name="Google Shape;249;p28"/>
          <p:cNvCxnSpPr/>
          <p:nvPr/>
        </p:nvCxnSpPr>
        <p:spPr>
          <a:xfrm>
            <a:off x="3395975" y="1090050"/>
            <a:ext cx="1032900" cy="1200"/>
          </a:xfrm>
          <a:prstGeom prst="straightConnector1">
            <a:avLst/>
          </a:prstGeom>
          <a:noFill/>
          <a:ln cap="flat" cmpd="sng" w="9525">
            <a:solidFill>
              <a:schemeClr val="dk2"/>
            </a:solidFill>
            <a:prstDash val="solid"/>
            <a:round/>
            <a:headEnd len="med" w="med" type="none"/>
            <a:tailEnd len="med" w="med" type="triangle"/>
          </a:ln>
        </p:spPr>
      </p:cxnSp>
      <p:sp>
        <p:nvSpPr>
          <p:cNvPr id="250" name="Google Shape;250;p28"/>
          <p:cNvSpPr txBox="1"/>
          <p:nvPr/>
        </p:nvSpPr>
        <p:spPr>
          <a:xfrm>
            <a:off x="3420725" y="833800"/>
            <a:ext cx="983400" cy="1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Calibri"/>
                <a:ea typeface="Calibri"/>
                <a:cs typeface="Calibri"/>
                <a:sym typeface="Calibri"/>
              </a:rPr>
              <a:t>depends on</a:t>
            </a:r>
            <a:endParaRPr sz="1100">
              <a:latin typeface="Calibri"/>
              <a:ea typeface="Calibri"/>
              <a:cs typeface="Calibri"/>
              <a:sym typeface="Calibri"/>
            </a:endParaRPr>
          </a:p>
        </p:txBody>
      </p:sp>
      <p:sp>
        <p:nvSpPr>
          <p:cNvPr id="251" name="Google Shape;251;p28"/>
          <p:cNvSpPr/>
          <p:nvPr/>
        </p:nvSpPr>
        <p:spPr>
          <a:xfrm>
            <a:off x="5236500" y="809950"/>
            <a:ext cx="1545300" cy="4231200"/>
          </a:xfrm>
          <a:prstGeom prst="leftBrace">
            <a:avLst>
              <a:gd fmla="val 8333" name="adj1"/>
              <a:gd fmla="val 52924"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 name="Google Shape;252;p28"/>
          <p:cNvCxnSpPr>
            <a:stCxn id="251" idx="1"/>
          </p:cNvCxnSpPr>
          <p:nvPr/>
        </p:nvCxnSpPr>
        <p:spPr>
          <a:xfrm rot="10800000">
            <a:off x="4719900" y="3049270"/>
            <a:ext cx="516600" cy="0"/>
          </a:xfrm>
          <a:prstGeom prst="straightConnector1">
            <a:avLst/>
          </a:prstGeom>
          <a:noFill/>
          <a:ln cap="flat" cmpd="sng" w="9525">
            <a:solidFill>
              <a:schemeClr val="dk2"/>
            </a:solidFill>
            <a:prstDash val="solid"/>
            <a:round/>
            <a:headEnd len="med" w="med" type="none"/>
            <a:tailEnd len="med" w="med" type="triangle"/>
          </a:ln>
        </p:spPr>
      </p:cxnSp>
      <p:sp>
        <p:nvSpPr>
          <p:cNvPr id="253" name="Google Shape;253;p28"/>
          <p:cNvSpPr/>
          <p:nvPr/>
        </p:nvSpPr>
        <p:spPr>
          <a:xfrm>
            <a:off x="3813400" y="3546725"/>
            <a:ext cx="353700" cy="332400"/>
          </a:xfrm>
          <a:prstGeom prst="smileyFace">
            <a:avLst>
              <a:gd fmla="val -4653" name="adj"/>
            </a:avLst>
          </a:prstGeom>
          <a:noFill/>
          <a:ln cap="flat" cmpd="sng" w="952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254" name="Google Shape;254;p28"/>
          <p:cNvSpPr txBox="1"/>
          <p:nvPr/>
        </p:nvSpPr>
        <p:spPr>
          <a:xfrm>
            <a:off x="6442200" y="1294725"/>
            <a:ext cx="421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Calibri"/>
                <a:ea typeface="Calibri"/>
                <a:cs typeface="Calibri"/>
                <a:sym typeface="Calibri"/>
              </a:rPr>
              <a:t>(a)</a:t>
            </a:r>
            <a:endParaRPr>
              <a:solidFill>
                <a:schemeClr val="dk2"/>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9"/>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Energy Profile - Workload Dependency</a:t>
            </a:r>
            <a:endParaRPr sz="4000"/>
          </a:p>
        </p:txBody>
      </p:sp>
      <p:sp>
        <p:nvSpPr>
          <p:cNvPr id="260" name="Google Shape;260;p29"/>
          <p:cNvSpPr txBox="1"/>
          <p:nvPr>
            <p:ph idx="1" type="body"/>
          </p:nvPr>
        </p:nvSpPr>
        <p:spPr>
          <a:xfrm>
            <a:off x="74200" y="960100"/>
            <a:ext cx="5405100" cy="36912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Energy profile for the memory - bound workload:</a:t>
            </a:r>
            <a:r>
              <a:rPr lang="en-GB" sz="1400"/>
              <a:t>  </a:t>
            </a:r>
            <a:endParaRPr sz="1400"/>
          </a:p>
          <a:p>
            <a:pPr indent="0" lvl="0" marL="457200" rtl="0" algn="l">
              <a:lnSpc>
                <a:spcPct val="115000"/>
              </a:lnSpc>
              <a:spcBef>
                <a:spcPts val="0"/>
              </a:spcBef>
              <a:spcAft>
                <a:spcPts val="0"/>
              </a:spcAft>
              <a:buNone/>
            </a:pPr>
            <a:r>
              <a:rPr lang="en-GB" sz="1400"/>
              <a:t>For demonstration of the effect of memory controller contention</a:t>
            </a:r>
            <a:endParaRPr sz="1400"/>
          </a:p>
          <a:p>
            <a:pPr indent="0" lvl="0" marL="457200" rtl="0" algn="l">
              <a:lnSpc>
                <a:spcPct val="115000"/>
              </a:lnSpc>
              <a:spcBef>
                <a:spcPts val="0"/>
              </a:spcBef>
              <a:spcAft>
                <a:spcPts val="0"/>
              </a:spcAft>
              <a:buNone/>
            </a:pPr>
            <a:r>
              <a:t/>
            </a:r>
            <a:endParaRPr sz="1400"/>
          </a:p>
          <a:p>
            <a:pPr indent="-317500" lvl="0" marL="914400" rtl="0" algn="l">
              <a:lnSpc>
                <a:spcPct val="115000"/>
              </a:lnSpc>
              <a:spcBef>
                <a:spcPts val="0"/>
              </a:spcBef>
              <a:spcAft>
                <a:spcPts val="0"/>
              </a:spcAft>
              <a:buSzPts val="1400"/>
              <a:buChar char="❏"/>
            </a:pPr>
            <a:r>
              <a:rPr b="1" lang="en-GB" sz="1400">
                <a:solidFill>
                  <a:schemeClr val="dk2"/>
                </a:solidFill>
              </a:rPr>
              <a:t>(b)</a:t>
            </a:r>
            <a:r>
              <a:rPr b="1" lang="en-GB" sz="1400"/>
              <a:t> Problem: </a:t>
            </a:r>
            <a:r>
              <a:rPr lang="en-GB" sz="1400"/>
              <a:t>the most performing and most energy - efficient configuration uses only two hardware threads at turbo frequency with the lowest uncore frequency. </a:t>
            </a:r>
            <a:endParaRPr sz="1400"/>
          </a:p>
          <a:p>
            <a:pPr indent="0" lvl="0" marL="914400" rtl="0" algn="l">
              <a:lnSpc>
                <a:spcPct val="115000"/>
              </a:lnSpc>
              <a:spcBef>
                <a:spcPts val="0"/>
              </a:spcBef>
              <a:spcAft>
                <a:spcPts val="0"/>
              </a:spcAft>
              <a:buNone/>
            </a:pPr>
            <a:r>
              <a:rPr lang="en-GB" sz="1400"/>
              <a:t>      </a:t>
            </a:r>
            <a:r>
              <a:rPr b="1" lang="en-GB" sz="1400"/>
              <a:t>Energy Saving: </a:t>
            </a:r>
            <a:r>
              <a:rPr lang="en-GB" sz="1400"/>
              <a:t>90 %</a:t>
            </a:r>
            <a:endParaRPr sz="1400"/>
          </a:p>
          <a:p>
            <a:pPr indent="0" lvl="0" marL="914400" rtl="0" algn="l">
              <a:lnSpc>
                <a:spcPct val="115000"/>
              </a:lnSpc>
              <a:spcBef>
                <a:spcPts val="0"/>
              </a:spcBef>
              <a:spcAft>
                <a:spcPts val="0"/>
              </a:spcAft>
              <a:buNone/>
            </a:pPr>
            <a:r>
              <a:rPr lang="en-GB" sz="1400"/>
              <a:t>      </a:t>
            </a:r>
            <a:r>
              <a:rPr b="1" lang="en-GB" sz="1400"/>
              <a:t>Query Response Benefit: </a:t>
            </a:r>
            <a:r>
              <a:rPr lang="en-GB" sz="1400"/>
              <a:t>200% </a:t>
            </a:r>
            <a:endParaRPr sz="1400"/>
          </a:p>
          <a:p>
            <a:pPr indent="0" lvl="0" marL="914400" rtl="0" algn="l">
              <a:lnSpc>
                <a:spcPct val="115000"/>
              </a:lnSpc>
              <a:spcBef>
                <a:spcPts val="0"/>
              </a:spcBef>
              <a:spcAft>
                <a:spcPts val="0"/>
              </a:spcAft>
              <a:buNone/>
            </a:pPr>
            <a:r>
              <a:t/>
            </a:r>
            <a:endParaRPr sz="1400"/>
          </a:p>
          <a:p>
            <a:pPr indent="0" lvl="0" marL="914400" rtl="0" algn="l">
              <a:lnSpc>
                <a:spcPct val="115000"/>
              </a:lnSpc>
              <a:spcBef>
                <a:spcPts val="0"/>
              </a:spcBef>
              <a:spcAft>
                <a:spcPts val="0"/>
              </a:spcAft>
              <a:buNone/>
            </a:pPr>
            <a:r>
              <a:t/>
            </a:r>
            <a:endParaRPr sz="1400"/>
          </a:p>
          <a:p>
            <a:pPr indent="0" lvl="0" marL="914400" rtl="0" algn="l">
              <a:lnSpc>
                <a:spcPct val="115000"/>
              </a:lnSpc>
              <a:spcBef>
                <a:spcPts val="0"/>
              </a:spcBef>
              <a:spcAft>
                <a:spcPts val="0"/>
              </a:spcAft>
              <a:buNone/>
            </a:pPr>
            <a:r>
              <a:rPr b="1" lang="en-GB" sz="1400">
                <a:solidFill>
                  <a:schemeClr val="dk2"/>
                </a:solidFill>
              </a:rPr>
              <a:t>(c)</a:t>
            </a:r>
            <a:r>
              <a:rPr lang="en-GB" sz="1400"/>
              <a:t> </a:t>
            </a:r>
            <a:r>
              <a:rPr b="1" lang="en-GB" sz="1400"/>
              <a:t>Conducted using: </a:t>
            </a:r>
            <a:r>
              <a:rPr lang="en-GB" sz="1400"/>
              <a:t>a workload where multiple threads insert values into a shared hash table</a:t>
            </a:r>
            <a:endParaRPr sz="1400"/>
          </a:p>
          <a:p>
            <a:pPr indent="0" lvl="0" marL="914400" rtl="0" algn="l">
              <a:lnSpc>
                <a:spcPct val="115000"/>
              </a:lnSpc>
              <a:spcBef>
                <a:spcPts val="0"/>
              </a:spcBef>
              <a:spcAft>
                <a:spcPts val="0"/>
              </a:spcAft>
              <a:buNone/>
            </a:pPr>
            <a:r>
              <a:rPr lang="en-GB" sz="1400"/>
              <a:t>      </a:t>
            </a:r>
            <a:r>
              <a:rPr b="1" lang="en-GB" sz="1400"/>
              <a:t>Problem: </a:t>
            </a:r>
            <a:r>
              <a:rPr lang="en-GB" sz="1400"/>
              <a:t>same effects as previously at a small scale</a:t>
            </a:r>
            <a:endParaRPr sz="1400"/>
          </a:p>
          <a:p>
            <a:pPr indent="0" lvl="0" marL="914400" rtl="0" algn="l">
              <a:lnSpc>
                <a:spcPct val="115000"/>
              </a:lnSpc>
              <a:spcBef>
                <a:spcPts val="0"/>
              </a:spcBef>
              <a:spcAft>
                <a:spcPts val="0"/>
              </a:spcAft>
              <a:buNone/>
            </a:pPr>
            <a:r>
              <a:rPr lang="en-GB" sz="1400"/>
              <a:t>      </a:t>
            </a:r>
            <a:r>
              <a:rPr b="1" lang="en-GB" sz="1400"/>
              <a:t>Energy Saving: </a:t>
            </a:r>
            <a:r>
              <a:rPr lang="en-GB" sz="1400"/>
              <a:t>42%</a:t>
            </a:r>
            <a:endParaRPr sz="1400"/>
          </a:p>
          <a:p>
            <a:pPr indent="0" lvl="0" marL="914400" rtl="0" algn="l">
              <a:lnSpc>
                <a:spcPct val="115000"/>
              </a:lnSpc>
              <a:spcBef>
                <a:spcPts val="0"/>
              </a:spcBef>
              <a:spcAft>
                <a:spcPts val="0"/>
              </a:spcAft>
              <a:buNone/>
            </a:pPr>
            <a:r>
              <a:rPr lang="en-GB" sz="1400"/>
              <a:t>      </a:t>
            </a:r>
            <a:r>
              <a:rPr b="1" lang="en-GB" sz="1400"/>
              <a:t>Query Response Benefit: </a:t>
            </a:r>
            <a:r>
              <a:rPr lang="en-GB" sz="1400"/>
              <a:t>8%</a:t>
            </a:r>
            <a:endParaRPr sz="1400"/>
          </a:p>
          <a:p>
            <a:pPr indent="0" lvl="0" marL="45720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a:p>
            <a:pPr indent="0" lvl="0" marL="0" rtl="0" algn="l">
              <a:lnSpc>
                <a:spcPct val="115000"/>
              </a:lnSpc>
              <a:spcBef>
                <a:spcPts val="0"/>
              </a:spcBef>
              <a:spcAft>
                <a:spcPts val="0"/>
              </a:spcAft>
              <a:buNone/>
            </a:pPr>
            <a:r>
              <a:t/>
            </a:r>
            <a:endParaRPr sz="1400"/>
          </a:p>
        </p:txBody>
      </p:sp>
      <p:sp>
        <p:nvSpPr>
          <p:cNvPr id="261" name="Google Shape;261;p2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62" name="Google Shape;262;p29"/>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63" name="Google Shape;263;p29"/>
          <p:cNvPicPr preferRelativeResize="0"/>
          <p:nvPr/>
        </p:nvPicPr>
        <p:blipFill>
          <a:blip r:embed="rId3">
            <a:alphaModFix/>
          </a:blip>
          <a:stretch>
            <a:fillRect/>
          </a:stretch>
        </p:blipFill>
        <p:spPr>
          <a:xfrm>
            <a:off x="6781800" y="874625"/>
            <a:ext cx="2133600" cy="1411975"/>
          </a:xfrm>
          <a:prstGeom prst="rect">
            <a:avLst/>
          </a:prstGeom>
          <a:noFill/>
          <a:ln>
            <a:noFill/>
          </a:ln>
        </p:spPr>
      </p:pic>
      <p:pic>
        <p:nvPicPr>
          <p:cNvPr id="264" name="Google Shape;264;p29"/>
          <p:cNvPicPr preferRelativeResize="0"/>
          <p:nvPr/>
        </p:nvPicPr>
        <p:blipFill>
          <a:blip r:embed="rId4">
            <a:alphaModFix/>
          </a:blip>
          <a:stretch>
            <a:fillRect/>
          </a:stretch>
        </p:blipFill>
        <p:spPr>
          <a:xfrm>
            <a:off x="6442200" y="2141250"/>
            <a:ext cx="2133600" cy="1405464"/>
          </a:xfrm>
          <a:prstGeom prst="rect">
            <a:avLst/>
          </a:prstGeom>
          <a:noFill/>
          <a:ln>
            <a:noFill/>
          </a:ln>
        </p:spPr>
      </p:pic>
      <p:pic>
        <p:nvPicPr>
          <p:cNvPr id="265" name="Google Shape;265;p29"/>
          <p:cNvPicPr preferRelativeResize="0"/>
          <p:nvPr/>
        </p:nvPicPr>
        <p:blipFill>
          <a:blip r:embed="rId5">
            <a:alphaModFix/>
          </a:blip>
          <a:stretch>
            <a:fillRect/>
          </a:stretch>
        </p:blipFill>
        <p:spPr>
          <a:xfrm>
            <a:off x="6152025" y="3608425"/>
            <a:ext cx="2005425" cy="1286900"/>
          </a:xfrm>
          <a:prstGeom prst="rect">
            <a:avLst/>
          </a:prstGeom>
          <a:noFill/>
          <a:ln>
            <a:noFill/>
          </a:ln>
        </p:spPr>
      </p:pic>
      <p:sp>
        <p:nvSpPr>
          <p:cNvPr id="266" name="Google Shape;266;p29"/>
          <p:cNvSpPr/>
          <p:nvPr/>
        </p:nvSpPr>
        <p:spPr>
          <a:xfrm>
            <a:off x="4980775" y="786950"/>
            <a:ext cx="2058900" cy="4254300"/>
          </a:xfrm>
          <a:prstGeom prst="leftBrace">
            <a:avLst>
              <a:gd fmla="val 8333" name="adj1"/>
              <a:gd fmla="val 737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7" name="Google Shape;267;p29"/>
          <p:cNvCxnSpPr>
            <a:stCxn id="266" idx="1"/>
          </p:cNvCxnSpPr>
          <p:nvPr/>
        </p:nvCxnSpPr>
        <p:spPr>
          <a:xfrm rot="10800000">
            <a:off x="4464175" y="1100492"/>
            <a:ext cx="516600" cy="0"/>
          </a:xfrm>
          <a:prstGeom prst="straightConnector1">
            <a:avLst/>
          </a:prstGeom>
          <a:noFill/>
          <a:ln cap="flat" cmpd="sng" w="9525">
            <a:solidFill>
              <a:schemeClr val="dk2"/>
            </a:solidFill>
            <a:prstDash val="solid"/>
            <a:round/>
            <a:headEnd len="med" w="med" type="none"/>
            <a:tailEnd len="med" w="med" type="triangle"/>
          </a:ln>
        </p:spPr>
      </p:cxnSp>
      <p:sp>
        <p:nvSpPr>
          <p:cNvPr id="268" name="Google Shape;268;p29"/>
          <p:cNvSpPr txBox="1"/>
          <p:nvPr/>
        </p:nvSpPr>
        <p:spPr>
          <a:xfrm>
            <a:off x="5982325" y="2491750"/>
            <a:ext cx="421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Calibri"/>
                <a:ea typeface="Calibri"/>
                <a:cs typeface="Calibri"/>
                <a:sym typeface="Calibri"/>
              </a:rPr>
              <a:t>(b)</a:t>
            </a:r>
            <a:endParaRPr>
              <a:solidFill>
                <a:schemeClr val="dk2"/>
              </a:solidFill>
              <a:latin typeface="Calibri"/>
              <a:ea typeface="Calibri"/>
              <a:cs typeface="Calibri"/>
              <a:sym typeface="Calibri"/>
            </a:endParaRPr>
          </a:p>
        </p:txBody>
      </p:sp>
      <p:sp>
        <p:nvSpPr>
          <p:cNvPr id="269" name="Google Shape;269;p29"/>
          <p:cNvSpPr txBox="1"/>
          <p:nvPr/>
        </p:nvSpPr>
        <p:spPr>
          <a:xfrm>
            <a:off x="8265300" y="3995450"/>
            <a:ext cx="421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Calibri"/>
                <a:ea typeface="Calibri"/>
                <a:cs typeface="Calibri"/>
                <a:sym typeface="Calibri"/>
              </a:rPr>
              <a:t>(c)</a:t>
            </a:r>
            <a:endParaRPr>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0"/>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Energy Profile - Conclusions</a:t>
            </a:r>
            <a:endParaRPr sz="4000"/>
          </a:p>
        </p:txBody>
      </p:sp>
      <p:sp>
        <p:nvSpPr>
          <p:cNvPr id="275" name="Google Shape;275;p30"/>
          <p:cNvSpPr txBox="1"/>
          <p:nvPr>
            <p:ph idx="1" type="body"/>
          </p:nvPr>
        </p:nvSpPr>
        <p:spPr>
          <a:xfrm>
            <a:off x="4066475" y="1239400"/>
            <a:ext cx="4966500" cy="32238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SzPts val="1400"/>
              <a:buChar char="❏"/>
            </a:pPr>
            <a:r>
              <a:rPr lang="en-GB" sz="1400"/>
              <a:t>Energy profile can change without logical reason or cause for different workloads</a:t>
            </a:r>
            <a:endParaRPr sz="1400"/>
          </a:p>
          <a:p>
            <a:pPr indent="0" lvl="0" marL="457200" rtl="0" algn="l">
              <a:lnSpc>
                <a:spcPct val="150000"/>
              </a:lnSpc>
              <a:spcBef>
                <a:spcPts val="0"/>
              </a:spcBef>
              <a:spcAft>
                <a:spcPts val="0"/>
              </a:spcAft>
              <a:buNone/>
            </a:pPr>
            <a:r>
              <a:rPr lang="en-GB" sz="1400"/>
              <a:t> </a:t>
            </a:r>
            <a:endParaRPr sz="1400"/>
          </a:p>
          <a:p>
            <a:pPr indent="-317500" lvl="0" marL="457200" rtl="0" algn="l">
              <a:lnSpc>
                <a:spcPct val="150000"/>
              </a:lnSpc>
              <a:spcBef>
                <a:spcPts val="0"/>
              </a:spcBef>
              <a:spcAft>
                <a:spcPts val="0"/>
              </a:spcAft>
              <a:buSzPts val="1400"/>
              <a:buChar char="❏"/>
            </a:pPr>
            <a:r>
              <a:rPr b="1" lang="en-GB" sz="1400"/>
              <a:t>They proved that:</a:t>
            </a:r>
            <a:r>
              <a:rPr lang="en-GB" sz="1400"/>
              <a:t> </a:t>
            </a:r>
            <a:endParaRPr sz="1400"/>
          </a:p>
          <a:p>
            <a:pPr indent="0" lvl="0" marL="457200" rtl="0" algn="l">
              <a:lnSpc>
                <a:spcPct val="150000"/>
              </a:lnSpc>
              <a:spcBef>
                <a:spcPts val="0"/>
              </a:spcBef>
              <a:spcAft>
                <a:spcPts val="0"/>
              </a:spcAft>
              <a:buNone/>
            </a:pPr>
            <a:r>
              <a:rPr lang="en-GB" sz="1400"/>
              <a:t>Choosing the right configuration can significantly improve the following:</a:t>
            </a:r>
            <a:endParaRPr sz="1400"/>
          </a:p>
          <a:p>
            <a:pPr indent="-317500" lvl="1" marL="914400" rtl="0" algn="l">
              <a:lnSpc>
                <a:spcPct val="150000"/>
              </a:lnSpc>
              <a:spcBef>
                <a:spcPts val="0"/>
              </a:spcBef>
              <a:spcAft>
                <a:spcPts val="0"/>
              </a:spcAft>
              <a:buSzPts val="1400"/>
              <a:buChar char="❏"/>
            </a:pPr>
            <a:r>
              <a:rPr lang="en-GB" sz="1400"/>
              <a:t>energy efficiency</a:t>
            </a:r>
            <a:endParaRPr sz="1400"/>
          </a:p>
          <a:p>
            <a:pPr indent="-317500" lvl="1" marL="914400" rtl="0" algn="l">
              <a:lnSpc>
                <a:spcPct val="150000"/>
              </a:lnSpc>
              <a:spcBef>
                <a:spcPts val="0"/>
              </a:spcBef>
              <a:spcAft>
                <a:spcPts val="0"/>
              </a:spcAft>
              <a:buSzPts val="1400"/>
              <a:buChar char="❏"/>
            </a:pPr>
            <a:r>
              <a:rPr lang="en-GB" sz="1400"/>
              <a:t>Performance</a:t>
            </a:r>
            <a:endParaRPr sz="1400"/>
          </a:p>
          <a:p>
            <a:pPr indent="-317500" lvl="1" marL="914400" rtl="0" algn="l">
              <a:lnSpc>
                <a:spcPct val="150000"/>
              </a:lnSpc>
              <a:spcBef>
                <a:spcPts val="0"/>
              </a:spcBef>
              <a:spcAft>
                <a:spcPts val="0"/>
              </a:spcAft>
              <a:buSzPts val="1400"/>
              <a:buChar char="❏"/>
            </a:pPr>
            <a:r>
              <a:rPr lang="en-GB" sz="1400"/>
              <a:t>response time.</a:t>
            </a:r>
            <a:endParaRPr sz="1400"/>
          </a:p>
          <a:p>
            <a:pPr indent="0" lvl="0" marL="457200" rtl="0" algn="l">
              <a:lnSpc>
                <a:spcPct val="150000"/>
              </a:lnSpc>
              <a:spcBef>
                <a:spcPts val="0"/>
              </a:spcBef>
              <a:spcAft>
                <a:spcPts val="0"/>
              </a:spcAft>
              <a:buNone/>
            </a:pPr>
            <a:r>
              <a:t/>
            </a:r>
            <a:endParaRPr sz="1400"/>
          </a:p>
          <a:p>
            <a:pPr indent="0" lvl="0" marL="45720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a:p>
            <a:pPr indent="0" lvl="0" marL="0" rtl="0" algn="l">
              <a:lnSpc>
                <a:spcPct val="150000"/>
              </a:lnSpc>
              <a:spcBef>
                <a:spcPts val="0"/>
              </a:spcBef>
              <a:spcAft>
                <a:spcPts val="0"/>
              </a:spcAft>
              <a:buNone/>
            </a:pPr>
            <a:r>
              <a:t/>
            </a:r>
            <a:endParaRPr sz="1400"/>
          </a:p>
        </p:txBody>
      </p:sp>
      <p:sp>
        <p:nvSpPr>
          <p:cNvPr id="276" name="Google Shape;276;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77" name="Google Shape;277;p30"/>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78" name="Google Shape;278;p30"/>
          <p:cNvPicPr preferRelativeResize="0"/>
          <p:nvPr/>
        </p:nvPicPr>
        <p:blipFill>
          <a:blip r:embed="rId3">
            <a:alphaModFix/>
          </a:blip>
          <a:stretch>
            <a:fillRect/>
          </a:stretch>
        </p:blipFill>
        <p:spPr>
          <a:xfrm>
            <a:off x="450547" y="1239388"/>
            <a:ext cx="3655127" cy="29241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Energy Profiles - Ruling Zones</a:t>
            </a:r>
            <a:endParaRPr sz="4000"/>
          </a:p>
        </p:txBody>
      </p:sp>
      <p:sp>
        <p:nvSpPr>
          <p:cNvPr id="284" name="Google Shape;284;p31"/>
          <p:cNvSpPr txBox="1"/>
          <p:nvPr>
            <p:ph idx="1" type="body"/>
          </p:nvPr>
        </p:nvSpPr>
        <p:spPr>
          <a:xfrm>
            <a:off x="457200" y="991200"/>
            <a:ext cx="6448800" cy="15486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None/>
            </a:pPr>
            <a:r>
              <a:rPr b="1" lang="en-GB" sz="1600"/>
              <a:t>Ruling zones for the socket - level ECL that influence the control strategy:</a:t>
            </a:r>
            <a:endParaRPr b="1" sz="1600"/>
          </a:p>
          <a:p>
            <a:pPr indent="0" lvl="0" marL="0" rtl="0" algn="l">
              <a:lnSpc>
                <a:spcPct val="200000"/>
              </a:lnSpc>
              <a:spcBef>
                <a:spcPts val="0"/>
              </a:spcBef>
              <a:spcAft>
                <a:spcPts val="0"/>
              </a:spcAft>
              <a:buNone/>
            </a:pPr>
            <a:r>
              <a:t/>
            </a:r>
            <a:endParaRPr b="1" sz="1600"/>
          </a:p>
          <a:p>
            <a:pPr indent="-317500" lvl="0" marL="457200" rtl="0" algn="l">
              <a:lnSpc>
                <a:spcPct val="200000"/>
              </a:lnSpc>
              <a:spcBef>
                <a:spcPts val="0"/>
              </a:spcBef>
              <a:spcAft>
                <a:spcPts val="0"/>
              </a:spcAft>
              <a:buSzPts val="1400"/>
              <a:buChar char="❏"/>
            </a:pPr>
            <a:r>
              <a:rPr lang="en-GB" sz="1400"/>
              <a:t>Optimal Zone</a:t>
            </a:r>
            <a:endParaRPr sz="1400"/>
          </a:p>
          <a:p>
            <a:pPr indent="-317500" lvl="0" marL="457200" rtl="0" algn="l">
              <a:lnSpc>
                <a:spcPct val="200000"/>
              </a:lnSpc>
              <a:spcBef>
                <a:spcPts val="0"/>
              </a:spcBef>
              <a:spcAft>
                <a:spcPts val="0"/>
              </a:spcAft>
              <a:buSzPts val="1400"/>
              <a:buChar char="❏"/>
            </a:pPr>
            <a:r>
              <a:rPr lang="en-GB" sz="1400"/>
              <a:t>Under - </a:t>
            </a:r>
            <a:r>
              <a:rPr lang="en-GB" sz="1400"/>
              <a:t>Utilization</a:t>
            </a:r>
            <a:r>
              <a:rPr lang="en-GB" sz="1400"/>
              <a:t> Zone</a:t>
            </a:r>
            <a:endParaRPr sz="1400"/>
          </a:p>
          <a:p>
            <a:pPr indent="-317500" lvl="0" marL="457200" rtl="0" algn="l">
              <a:lnSpc>
                <a:spcPct val="200000"/>
              </a:lnSpc>
              <a:spcBef>
                <a:spcPts val="0"/>
              </a:spcBef>
              <a:spcAft>
                <a:spcPts val="0"/>
              </a:spcAft>
              <a:buSzPts val="1400"/>
              <a:buChar char="❏"/>
            </a:pPr>
            <a:r>
              <a:rPr lang="en-GB" sz="1400"/>
              <a:t>Over - Utilization Zone</a:t>
            </a:r>
            <a:endParaRPr sz="1400"/>
          </a:p>
          <a:p>
            <a:pPr indent="0" lvl="0" marL="457200" rtl="0" algn="l">
              <a:lnSpc>
                <a:spcPct val="200000"/>
              </a:lnSpc>
              <a:spcBef>
                <a:spcPts val="0"/>
              </a:spcBef>
              <a:spcAft>
                <a:spcPts val="0"/>
              </a:spcAft>
              <a:buNone/>
            </a:pPr>
            <a:r>
              <a:t/>
            </a:r>
            <a:endParaRPr sz="1400"/>
          </a:p>
          <a:p>
            <a:pPr indent="0" lvl="0" marL="457200" rtl="0" algn="l">
              <a:lnSpc>
                <a:spcPct val="200000"/>
              </a:lnSpc>
              <a:spcBef>
                <a:spcPts val="0"/>
              </a:spcBef>
              <a:spcAft>
                <a:spcPts val="0"/>
              </a:spcAft>
              <a:buNone/>
            </a:pPr>
            <a:r>
              <a:t/>
            </a:r>
            <a:endParaRPr sz="1400"/>
          </a:p>
          <a:p>
            <a:pPr indent="0" lvl="0" marL="0" rtl="0" algn="l">
              <a:lnSpc>
                <a:spcPct val="200000"/>
              </a:lnSpc>
              <a:spcBef>
                <a:spcPts val="0"/>
              </a:spcBef>
              <a:spcAft>
                <a:spcPts val="0"/>
              </a:spcAft>
              <a:buNone/>
            </a:pPr>
            <a:r>
              <a:t/>
            </a:r>
            <a:endParaRPr sz="1400"/>
          </a:p>
          <a:p>
            <a:pPr indent="0" lvl="0" marL="0" rtl="0" algn="l">
              <a:lnSpc>
                <a:spcPct val="200000"/>
              </a:lnSpc>
              <a:spcBef>
                <a:spcPts val="0"/>
              </a:spcBef>
              <a:spcAft>
                <a:spcPts val="0"/>
              </a:spcAft>
              <a:buNone/>
            </a:pPr>
            <a:r>
              <a:t/>
            </a:r>
            <a:endParaRPr sz="1400"/>
          </a:p>
          <a:p>
            <a:pPr indent="0" lvl="0" marL="0" rtl="0" algn="l">
              <a:lnSpc>
                <a:spcPct val="200000"/>
              </a:lnSpc>
              <a:spcBef>
                <a:spcPts val="0"/>
              </a:spcBef>
              <a:spcAft>
                <a:spcPts val="0"/>
              </a:spcAft>
              <a:buNone/>
            </a:pPr>
            <a:r>
              <a:t/>
            </a:r>
            <a:endParaRPr sz="1400"/>
          </a:p>
          <a:p>
            <a:pPr indent="0" lvl="0" marL="0" rtl="0" algn="l">
              <a:lnSpc>
                <a:spcPct val="200000"/>
              </a:lnSpc>
              <a:spcBef>
                <a:spcPts val="0"/>
              </a:spcBef>
              <a:spcAft>
                <a:spcPts val="0"/>
              </a:spcAft>
              <a:buNone/>
            </a:pPr>
            <a:r>
              <a:t/>
            </a:r>
            <a:endParaRPr sz="1400"/>
          </a:p>
          <a:p>
            <a:pPr indent="0" lvl="0" marL="0" rtl="0" algn="l">
              <a:lnSpc>
                <a:spcPct val="200000"/>
              </a:lnSpc>
              <a:spcBef>
                <a:spcPts val="0"/>
              </a:spcBef>
              <a:spcAft>
                <a:spcPts val="0"/>
              </a:spcAft>
              <a:buNone/>
            </a:pPr>
            <a:r>
              <a:t/>
            </a:r>
            <a:endParaRPr sz="1400"/>
          </a:p>
        </p:txBody>
      </p:sp>
      <p:sp>
        <p:nvSpPr>
          <p:cNvPr id="285" name="Google Shape;285;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86" name="Google Shape;286;p31"/>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87" name="Google Shape;287;p31"/>
          <p:cNvPicPr preferRelativeResize="0"/>
          <p:nvPr/>
        </p:nvPicPr>
        <p:blipFill>
          <a:blip r:embed="rId3">
            <a:alphaModFix/>
          </a:blip>
          <a:stretch>
            <a:fillRect/>
          </a:stretch>
        </p:blipFill>
        <p:spPr>
          <a:xfrm>
            <a:off x="3482625" y="1549150"/>
            <a:ext cx="5204174" cy="2927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457200" y="170261"/>
            <a:ext cx="8229600" cy="583406"/>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959"/>
              <a:t>Presentation Outline (Indicative)</a:t>
            </a:r>
            <a:endParaRPr/>
          </a:p>
        </p:txBody>
      </p:sp>
      <p:sp>
        <p:nvSpPr>
          <p:cNvPr id="103" name="Google Shape;103;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04" name="Google Shape;104;p14"/>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105" name="Google Shape;105;p14"/>
          <p:cNvSpPr txBox="1"/>
          <p:nvPr/>
        </p:nvSpPr>
        <p:spPr>
          <a:xfrm>
            <a:off x="496900" y="922263"/>
            <a:ext cx="8229600" cy="37290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SzPts val="3000"/>
              <a:buFont typeface="Calibri"/>
              <a:buChar char="❏"/>
            </a:pPr>
            <a:r>
              <a:rPr lang="en-GB" sz="3000">
                <a:latin typeface="Calibri"/>
                <a:ea typeface="Calibri"/>
                <a:cs typeface="Calibri"/>
                <a:sym typeface="Calibri"/>
              </a:rPr>
              <a:t>Introduction</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GB" sz="3000">
                <a:solidFill>
                  <a:schemeClr val="dk1"/>
                </a:solidFill>
                <a:latin typeface="Calibri"/>
                <a:ea typeface="Calibri"/>
                <a:cs typeface="Calibri"/>
                <a:sym typeface="Calibri"/>
              </a:rPr>
              <a:t>Energy-Control in Current Mainstream Servers</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Architectural Overview</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Energy Profiles</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Energy-Control Loop</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Related Work</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End-to-End Evaluation</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GB" sz="3000">
                <a:solidFill>
                  <a:schemeClr val="dk1"/>
                </a:solidFill>
                <a:latin typeface="Calibri"/>
                <a:ea typeface="Calibri"/>
                <a:cs typeface="Calibri"/>
                <a:sym typeface="Calibri"/>
              </a:rPr>
              <a:t>Conclusions / Future Work</a:t>
            </a:r>
            <a:endParaRPr sz="3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2"/>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Energy Profiles - Ruling Zones</a:t>
            </a:r>
            <a:endParaRPr sz="4000"/>
          </a:p>
        </p:txBody>
      </p:sp>
      <p:sp>
        <p:nvSpPr>
          <p:cNvPr id="293" name="Google Shape;293;p32"/>
          <p:cNvSpPr txBox="1"/>
          <p:nvPr>
            <p:ph idx="1" type="body"/>
          </p:nvPr>
        </p:nvSpPr>
        <p:spPr>
          <a:xfrm>
            <a:off x="5132575" y="1143600"/>
            <a:ext cx="3554100" cy="1548600"/>
          </a:xfrm>
          <a:prstGeom prst="rect">
            <a:avLst/>
          </a:prstGeom>
          <a:noFill/>
          <a:ln>
            <a:noFill/>
          </a:ln>
        </p:spPr>
        <p:txBody>
          <a:bodyPr anchorCtr="0" anchor="t" bIns="45700" lIns="91425" spcFirstLastPara="1" rIns="91425" wrap="square" tIns="45700">
            <a:noAutofit/>
          </a:bodyPr>
          <a:lstStyle/>
          <a:p>
            <a:pPr indent="0" lvl="0" marL="0" rtl="0" algn="ctr">
              <a:lnSpc>
                <a:spcPct val="200000"/>
              </a:lnSpc>
              <a:spcBef>
                <a:spcPts val="0"/>
              </a:spcBef>
              <a:spcAft>
                <a:spcPts val="0"/>
              </a:spcAft>
              <a:buNone/>
            </a:pPr>
            <a:r>
              <a:rPr b="1" lang="en-GB" sz="1600"/>
              <a:t>Optimal Zone:</a:t>
            </a:r>
            <a:endParaRPr b="1" sz="1600"/>
          </a:p>
          <a:p>
            <a:pPr indent="-330200" lvl="0" marL="457200" rtl="0" algn="ctr">
              <a:lnSpc>
                <a:spcPct val="200000"/>
              </a:lnSpc>
              <a:spcBef>
                <a:spcPts val="0"/>
              </a:spcBef>
              <a:spcAft>
                <a:spcPts val="0"/>
              </a:spcAft>
              <a:buSzPts val="1600"/>
              <a:buChar char="❏"/>
            </a:pPr>
            <a:r>
              <a:rPr lang="en-GB" sz="1600"/>
              <a:t>Hosts only the most energy - efficient configuration</a:t>
            </a:r>
            <a:endParaRPr sz="1600"/>
          </a:p>
          <a:p>
            <a:pPr indent="-330200" lvl="0" marL="457200" rtl="0" algn="ctr">
              <a:lnSpc>
                <a:spcPct val="200000"/>
              </a:lnSpc>
              <a:spcBef>
                <a:spcPts val="0"/>
              </a:spcBef>
              <a:spcAft>
                <a:spcPts val="0"/>
              </a:spcAft>
              <a:buSzPts val="1600"/>
              <a:buChar char="❏"/>
            </a:pPr>
            <a:r>
              <a:rPr lang="en-GB" sz="1600"/>
              <a:t>Most energy savings are experienced in the socket-level ECL </a:t>
            </a:r>
            <a:endParaRPr sz="1600"/>
          </a:p>
          <a:p>
            <a:pPr indent="0" lvl="0" marL="457200" rtl="0" algn="ctr">
              <a:lnSpc>
                <a:spcPct val="200000"/>
              </a:lnSpc>
              <a:spcBef>
                <a:spcPts val="0"/>
              </a:spcBef>
              <a:spcAft>
                <a:spcPts val="0"/>
              </a:spcAft>
              <a:buNone/>
            </a:pPr>
            <a:r>
              <a:t/>
            </a:r>
            <a:endParaRPr sz="1600"/>
          </a:p>
          <a:p>
            <a:pPr indent="0" lvl="0" marL="0" rtl="0" algn="ctr">
              <a:lnSpc>
                <a:spcPct val="200000"/>
              </a:lnSpc>
              <a:spcBef>
                <a:spcPts val="0"/>
              </a:spcBef>
              <a:spcAft>
                <a:spcPts val="0"/>
              </a:spcAft>
              <a:buNone/>
            </a:pPr>
            <a:r>
              <a:rPr lang="en-GB" sz="1600"/>
              <a:t>stays in this zone</a:t>
            </a:r>
            <a:endParaRPr sz="1600"/>
          </a:p>
          <a:p>
            <a:pPr indent="0" lvl="0" marL="0" rtl="0" algn="ctr">
              <a:lnSpc>
                <a:spcPct val="200000"/>
              </a:lnSpc>
              <a:spcBef>
                <a:spcPts val="0"/>
              </a:spcBef>
              <a:spcAft>
                <a:spcPts val="0"/>
              </a:spcAft>
              <a:buNone/>
            </a:pPr>
            <a:r>
              <a:t/>
            </a:r>
            <a:endParaRPr sz="1600"/>
          </a:p>
        </p:txBody>
      </p:sp>
      <p:sp>
        <p:nvSpPr>
          <p:cNvPr id="294" name="Google Shape;294;p3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295" name="Google Shape;295;p32"/>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296" name="Google Shape;296;p32"/>
          <p:cNvPicPr preferRelativeResize="0"/>
          <p:nvPr/>
        </p:nvPicPr>
        <p:blipFill>
          <a:blip r:embed="rId3">
            <a:alphaModFix/>
          </a:blip>
          <a:stretch>
            <a:fillRect/>
          </a:stretch>
        </p:blipFill>
        <p:spPr>
          <a:xfrm>
            <a:off x="457200" y="1046863"/>
            <a:ext cx="4574649" cy="3049776"/>
          </a:xfrm>
          <a:prstGeom prst="rect">
            <a:avLst/>
          </a:prstGeom>
          <a:noFill/>
          <a:ln>
            <a:noFill/>
          </a:ln>
        </p:spPr>
      </p:pic>
      <p:cxnSp>
        <p:nvCxnSpPr>
          <p:cNvPr id="297" name="Google Shape;297;p32"/>
          <p:cNvCxnSpPr/>
          <p:nvPr/>
        </p:nvCxnSpPr>
        <p:spPr>
          <a:xfrm>
            <a:off x="6921050" y="3459450"/>
            <a:ext cx="0" cy="600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Google Shape;302;p33"/>
          <p:cNvPicPr preferRelativeResize="0"/>
          <p:nvPr/>
        </p:nvPicPr>
        <p:blipFill>
          <a:blip r:embed="rId3">
            <a:alphaModFix/>
          </a:blip>
          <a:stretch>
            <a:fillRect/>
          </a:stretch>
        </p:blipFill>
        <p:spPr>
          <a:xfrm>
            <a:off x="5199300" y="2571750"/>
            <a:ext cx="3487500" cy="1893225"/>
          </a:xfrm>
          <a:prstGeom prst="rect">
            <a:avLst/>
          </a:prstGeom>
          <a:noFill/>
          <a:ln>
            <a:noFill/>
          </a:ln>
        </p:spPr>
      </p:pic>
      <p:sp>
        <p:nvSpPr>
          <p:cNvPr id="303" name="Google Shape;303;p33"/>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Energy Profiles - Ruling Zones</a:t>
            </a:r>
            <a:endParaRPr sz="4000"/>
          </a:p>
        </p:txBody>
      </p:sp>
      <p:sp>
        <p:nvSpPr>
          <p:cNvPr id="304" name="Google Shape;304;p33"/>
          <p:cNvSpPr txBox="1"/>
          <p:nvPr>
            <p:ph idx="1" type="body"/>
          </p:nvPr>
        </p:nvSpPr>
        <p:spPr>
          <a:xfrm>
            <a:off x="457200" y="947475"/>
            <a:ext cx="8229600" cy="30081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None/>
            </a:pPr>
            <a:r>
              <a:rPr b="1" lang="en-GB" sz="1800"/>
              <a:t>Under - Utilization</a:t>
            </a:r>
            <a:r>
              <a:rPr b="1" lang="en-GB" sz="1800"/>
              <a:t> Zone:</a:t>
            </a:r>
            <a:endParaRPr b="1" sz="1800"/>
          </a:p>
          <a:p>
            <a:pPr indent="-330200" lvl="0" marL="457200" rtl="0" algn="l">
              <a:lnSpc>
                <a:spcPct val="100000"/>
              </a:lnSpc>
              <a:spcBef>
                <a:spcPts val="0"/>
              </a:spcBef>
              <a:spcAft>
                <a:spcPts val="0"/>
              </a:spcAft>
              <a:buSzPts val="1600"/>
              <a:buChar char="❏"/>
            </a:pPr>
            <a:r>
              <a:rPr lang="en-GB" sz="1600"/>
              <a:t>Hosts all configurations left to the most energy - efficient configuration</a:t>
            </a:r>
            <a:endParaRPr sz="1600"/>
          </a:p>
          <a:p>
            <a:pPr indent="-330200" lvl="0" marL="457200" rtl="0" algn="l">
              <a:lnSpc>
                <a:spcPct val="100000"/>
              </a:lnSpc>
              <a:spcBef>
                <a:spcPts val="0"/>
              </a:spcBef>
              <a:spcAft>
                <a:spcPts val="0"/>
              </a:spcAft>
              <a:buSzPts val="1600"/>
              <a:buChar char="❏"/>
            </a:pPr>
            <a:r>
              <a:rPr lang="en-GB" sz="1600"/>
              <a:t>Most of the time is spent here → energy efficiency of the configurations is mostly significantly lower compared to the optimal zone</a:t>
            </a:r>
            <a:endParaRPr sz="1600"/>
          </a:p>
          <a:p>
            <a:pPr indent="-330200" lvl="0" marL="457200" rtl="0" algn="l">
              <a:lnSpc>
                <a:spcPct val="100000"/>
              </a:lnSpc>
              <a:spcBef>
                <a:spcPts val="0"/>
              </a:spcBef>
              <a:spcAft>
                <a:spcPts val="0"/>
              </a:spcAft>
              <a:buSzPts val="1600"/>
              <a:buChar char="❏"/>
            </a:pPr>
            <a:r>
              <a:rPr lang="en-GB" sz="1600"/>
              <a:t>Applied the ECL RTI method → the socket-level ECL is frequently switching between idle mode and the optimal zone</a:t>
            </a:r>
            <a:endParaRPr sz="1600"/>
          </a:p>
          <a:p>
            <a:pPr indent="0" lvl="0" marL="0" rtl="0" algn="l">
              <a:lnSpc>
                <a:spcPct val="100000"/>
              </a:lnSpc>
              <a:spcBef>
                <a:spcPts val="0"/>
              </a:spcBef>
              <a:spcAft>
                <a:spcPts val="0"/>
              </a:spcAft>
              <a:buNone/>
            </a:pPr>
            <a:r>
              <a:t/>
            </a:r>
            <a:endParaRPr sz="1600"/>
          </a:p>
          <a:p>
            <a:pPr indent="-330200" lvl="0" marL="914400" rtl="0" algn="l">
              <a:lnSpc>
                <a:spcPct val="100000"/>
              </a:lnSpc>
              <a:spcBef>
                <a:spcPts val="0"/>
              </a:spcBef>
              <a:spcAft>
                <a:spcPts val="0"/>
              </a:spcAft>
              <a:buSzPts val="1600"/>
              <a:buChar char="❏"/>
            </a:pPr>
            <a:r>
              <a:rPr b="1" lang="en-GB" sz="1600"/>
              <a:t>ECL RTI energy savings:</a:t>
            </a:r>
            <a:r>
              <a:rPr lang="en-GB" sz="1600"/>
              <a:t> 40 % for very low </a:t>
            </a:r>
            <a:endParaRPr sz="1600"/>
          </a:p>
          <a:p>
            <a:pPr indent="0" lvl="0" marL="0" rtl="0" algn="l">
              <a:lnSpc>
                <a:spcPct val="100000"/>
              </a:lnSpc>
              <a:spcBef>
                <a:spcPts val="0"/>
              </a:spcBef>
              <a:spcAft>
                <a:spcPts val="0"/>
              </a:spcAft>
              <a:buNone/>
            </a:pPr>
            <a:r>
              <a:rPr lang="en-GB" sz="1600"/>
              <a:t>                    performance levels and decreases the higher </a:t>
            </a:r>
            <a:endParaRPr sz="1600"/>
          </a:p>
          <a:p>
            <a:pPr indent="0" lvl="0" marL="0" rtl="0" algn="l">
              <a:lnSpc>
                <a:spcPct val="100000"/>
              </a:lnSpc>
              <a:spcBef>
                <a:spcPts val="0"/>
              </a:spcBef>
              <a:spcAft>
                <a:spcPts val="0"/>
              </a:spcAft>
              <a:buNone/>
            </a:pPr>
            <a:r>
              <a:rPr lang="en-GB" sz="1600"/>
              <a:t>                    performance level</a:t>
            </a:r>
            <a:endParaRPr sz="1600"/>
          </a:p>
          <a:p>
            <a:pPr indent="0" lvl="0" marL="1371600" rtl="0" algn="l">
              <a:lnSpc>
                <a:spcPct val="100000"/>
              </a:lnSpc>
              <a:spcBef>
                <a:spcPts val="0"/>
              </a:spcBef>
              <a:spcAft>
                <a:spcPts val="0"/>
              </a:spcAft>
              <a:buNone/>
            </a:pPr>
            <a:r>
              <a:t/>
            </a:r>
            <a:endParaRPr sz="1600"/>
          </a:p>
        </p:txBody>
      </p:sp>
      <p:sp>
        <p:nvSpPr>
          <p:cNvPr id="305" name="Google Shape;305;p3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06" name="Google Shape;306;p33"/>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4"/>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Energy Profiles - Ruling Zones</a:t>
            </a:r>
            <a:endParaRPr sz="4000"/>
          </a:p>
        </p:txBody>
      </p:sp>
      <p:sp>
        <p:nvSpPr>
          <p:cNvPr id="312" name="Google Shape;312;p34"/>
          <p:cNvSpPr txBox="1"/>
          <p:nvPr>
            <p:ph idx="1" type="body"/>
          </p:nvPr>
        </p:nvSpPr>
        <p:spPr>
          <a:xfrm>
            <a:off x="3073500" y="834875"/>
            <a:ext cx="5613300" cy="37038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None/>
            </a:pPr>
            <a:r>
              <a:rPr b="1" lang="en-GB" sz="1800"/>
              <a:t>Over</a:t>
            </a:r>
            <a:r>
              <a:rPr b="1" lang="en-GB" sz="1800"/>
              <a:t> - Utilization Zone: </a:t>
            </a:r>
            <a:endParaRPr b="1" sz="1800"/>
          </a:p>
          <a:p>
            <a:pPr indent="-330200" lvl="0" marL="457200" rtl="0" algn="l">
              <a:lnSpc>
                <a:spcPct val="200000"/>
              </a:lnSpc>
              <a:spcBef>
                <a:spcPts val="0"/>
              </a:spcBef>
              <a:spcAft>
                <a:spcPts val="0"/>
              </a:spcAft>
              <a:buSzPts val="1600"/>
              <a:buChar char="❏"/>
            </a:pPr>
            <a:r>
              <a:rPr lang="en-GB" sz="1600"/>
              <a:t>Hosts all configurations right to the most energy - efficient configuration</a:t>
            </a:r>
            <a:endParaRPr sz="1600"/>
          </a:p>
          <a:p>
            <a:pPr indent="-330200" lvl="0" marL="457200" rtl="0" algn="l">
              <a:lnSpc>
                <a:spcPct val="200000"/>
              </a:lnSpc>
              <a:spcBef>
                <a:spcPts val="0"/>
              </a:spcBef>
              <a:spcAft>
                <a:spcPts val="0"/>
              </a:spcAft>
              <a:buSzPts val="1600"/>
              <a:buChar char="❏"/>
            </a:pPr>
            <a:r>
              <a:rPr lang="en-GB" sz="1600"/>
              <a:t>Configurations of this zone are only applied if the optimal zone doesn’t provide enough  performance to control the current load </a:t>
            </a:r>
            <a:endParaRPr sz="1600"/>
          </a:p>
          <a:p>
            <a:pPr indent="0" lvl="0" marL="457200" rtl="0" algn="l">
              <a:lnSpc>
                <a:spcPct val="200000"/>
              </a:lnSpc>
              <a:spcBef>
                <a:spcPts val="0"/>
              </a:spcBef>
              <a:spcAft>
                <a:spcPts val="0"/>
              </a:spcAft>
              <a:buNone/>
            </a:pPr>
            <a:r>
              <a:t/>
            </a:r>
            <a:endParaRPr sz="1600"/>
          </a:p>
          <a:p>
            <a:pPr indent="-330200" lvl="0" marL="457200" rtl="0" algn="l">
              <a:lnSpc>
                <a:spcPct val="200000"/>
              </a:lnSpc>
              <a:spcBef>
                <a:spcPts val="0"/>
              </a:spcBef>
              <a:spcAft>
                <a:spcPts val="0"/>
              </a:spcAft>
              <a:buSzPts val="1600"/>
              <a:buChar char="❏"/>
            </a:pPr>
            <a:r>
              <a:rPr lang="en-GB" sz="1600"/>
              <a:t>Range of all zones depend on the energy profile &amp; workload  </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600"/>
          </a:p>
          <a:p>
            <a:pPr indent="0" lvl="0" marL="1371600" rtl="0" algn="l">
              <a:lnSpc>
                <a:spcPct val="100000"/>
              </a:lnSpc>
              <a:spcBef>
                <a:spcPts val="0"/>
              </a:spcBef>
              <a:spcAft>
                <a:spcPts val="0"/>
              </a:spcAft>
              <a:buNone/>
            </a:pPr>
            <a:r>
              <a:t/>
            </a:r>
            <a:endParaRPr sz="1600"/>
          </a:p>
        </p:txBody>
      </p:sp>
      <p:sp>
        <p:nvSpPr>
          <p:cNvPr id="313" name="Google Shape;313;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14" name="Google Shape;314;p34"/>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15" name="Google Shape;315;p34"/>
          <p:cNvPicPr preferRelativeResize="0"/>
          <p:nvPr/>
        </p:nvPicPr>
        <p:blipFill>
          <a:blip r:embed="rId3">
            <a:alphaModFix/>
          </a:blip>
          <a:stretch>
            <a:fillRect/>
          </a:stretch>
        </p:blipFill>
        <p:spPr>
          <a:xfrm>
            <a:off x="304800" y="1318148"/>
            <a:ext cx="2768700" cy="276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5"/>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Socket-Level ECL</a:t>
            </a:r>
            <a:endParaRPr sz="4000"/>
          </a:p>
        </p:txBody>
      </p:sp>
      <p:sp>
        <p:nvSpPr>
          <p:cNvPr id="321" name="Google Shape;321;p35"/>
          <p:cNvSpPr txBox="1"/>
          <p:nvPr>
            <p:ph idx="1" type="body"/>
          </p:nvPr>
        </p:nvSpPr>
        <p:spPr>
          <a:xfrm>
            <a:off x="226600" y="1044425"/>
            <a:ext cx="8709900" cy="35376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lang="en-GB" sz="1400"/>
              <a:t>Lowest available unit for </a:t>
            </a:r>
            <a:r>
              <a:rPr lang="en-GB" sz="1400"/>
              <a:t>measurements is a single processor (socket).</a:t>
            </a:r>
            <a:endParaRPr sz="1400"/>
          </a:p>
          <a:p>
            <a:pPr indent="-317500" lvl="0" marL="457200" rtl="0" algn="l">
              <a:lnSpc>
                <a:spcPct val="115000"/>
              </a:lnSpc>
              <a:spcBef>
                <a:spcPts val="0"/>
              </a:spcBef>
              <a:spcAft>
                <a:spcPts val="0"/>
              </a:spcAft>
              <a:buSzPts val="1400"/>
              <a:buChar char="❏"/>
            </a:pPr>
            <a:r>
              <a:rPr lang="en-GB" sz="1400"/>
              <a:t>Rule the energy tuning features.</a:t>
            </a:r>
            <a:endParaRPr sz="1400"/>
          </a:p>
          <a:p>
            <a:pPr indent="-317500" lvl="0" marL="457200" rtl="0" algn="l">
              <a:lnSpc>
                <a:spcPct val="115000"/>
              </a:lnSpc>
              <a:spcBef>
                <a:spcPts val="0"/>
              </a:spcBef>
              <a:spcAft>
                <a:spcPts val="0"/>
              </a:spcAft>
              <a:buSzPts val="1400"/>
              <a:buChar char="❏"/>
            </a:pPr>
            <a:r>
              <a:rPr lang="en-GB" sz="1400"/>
              <a:t>There are as many active socket-level ECLs as processors available on the platform.</a:t>
            </a:r>
            <a:endParaRPr sz="1400"/>
          </a:p>
          <a:p>
            <a:pPr indent="-317500" lvl="0" marL="457200" rtl="0" algn="l">
              <a:lnSpc>
                <a:spcPct val="115000"/>
              </a:lnSpc>
              <a:spcBef>
                <a:spcPts val="0"/>
              </a:spcBef>
              <a:spcAft>
                <a:spcPts val="0"/>
              </a:spcAft>
              <a:buSzPts val="1400"/>
              <a:buChar char="❏"/>
            </a:pPr>
            <a:r>
              <a:rPr lang="en-GB" sz="1400"/>
              <a:t>Each socket-level ECL uses and maintains its own energy profile to achieve a high accuracy.</a:t>
            </a:r>
            <a:endParaRPr sz="1400"/>
          </a:p>
          <a:p>
            <a:pPr indent="-317500" lvl="0" marL="457200" rtl="0" algn="l">
              <a:lnSpc>
                <a:spcPct val="115000"/>
              </a:lnSpc>
              <a:spcBef>
                <a:spcPts val="0"/>
              </a:spcBef>
              <a:spcAft>
                <a:spcPts val="0"/>
              </a:spcAft>
              <a:buSzPts val="1400"/>
              <a:buChar char="❏"/>
            </a:pPr>
            <a:r>
              <a:rPr lang="en-GB" sz="1400"/>
              <a:t>Needs to quickly respond to load changes and is therefore executed periodically at the scale of a second or less.</a:t>
            </a:r>
            <a:endParaRPr sz="1400"/>
          </a:p>
        </p:txBody>
      </p:sp>
      <p:sp>
        <p:nvSpPr>
          <p:cNvPr id="322" name="Google Shape;322;p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23" name="Google Shape;323;p35"/>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24" name="Google Shape;324;p35"/>
          <p:cNvPicPr preferRelativeResize="0"/>
          <p:nvPr/>
        </p:nvPicPr>
        <p:blipFill rotWithShape="1">
          <a:blip r:embed="rId3">
            <a:alphaModFix/>
          </a:blip>
          <a:srcRect b="44979" l="12576" r="12606" t="32095"/>
          <a:stretch/>
        </p:blipFill>
        <p:spPr>
          <a:xfrm>
            <a:off x="283937" y="2684050"/>
            <a:ext cx="8576122" cy="17519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Socket-Level ECL</a:t>
            </a:r>
            <a:endParaRPr sz="4000"/>
          </a:p>
        </p:txBody>
      </p:sp>
      <p:sp>
        <p:nvSpPr>
          <p:cNvPr id="330" name="Google Shape;330;p36"/>
          <p:cNvSpPr txBox="1"/>
          <p:nvPr>
            <p:ph idx="1" type="body"/>
          </p:nvPr>
        </p:nvSpPr>
        <p:spPr>
          <a:xfrm>
            <a:off x="226600" y="1044425"/>
            <a:ext cx="8709900" cy="35376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Utilization Controller: </a:t>
            </a:r>
            <a:r>
              <a:rPr lang="en-GB" sz="1400"/>
              <a:t>Responsible for determining the current performance level demand of the DBMS on the respective processor.</a:t>
            </a:r>
            <a:endParaRPr sz="1400"/>
          </a:p>
          <a:p>
            <a:pPr indent="-317500" lvl="0" marL="457200" rtl="0" algn="l">
              <a:lnSpc>
                <a:spcPct val="115000"/>
              </a:lnSpc>
              <a:spcBef>
                <a:spcPts val="0"/>
              </a:spcBef>
              <a:spcAft>
                <a:spcPts val="0"/>
              </a:spcAft>
              <a:buSzPts val="1400"/>
              <a:buChar char="❏"/>
            </a:pPr>
            <a:r>
              <a:rPr lang="en-GB" sz="1400"/>
              <a:t>The utilization can only be measured relative to the amount of active worker threads.</a:t>
            </a:r>
            <a:endParaRPr sz="1400"/>
          </a:p>
          <a:p>
            <a:pPr indent="-317500" lvl="0" marL="457200" rtl="0" algn="l">
              <a:lnSpc>
                <a:spcPct val="115000"/>
              </a:lnSpc>
              <a:spcBef>
                <a:spcPts val="0"/>
              </a:spcBef>
              <a:spcAft>
                <a:spcPts val="0"/>
              </a:spcAft>
              <a:buSzPts val="1400"/>
              <a:buChar char="❏"/>
            </a:pPr>
            <a:r>
              <a:rPr lang="en-GB" sz="1400"/>
              <a:t>Uses a discovery strategy that exponentially increases the performance level in each socket-level ECL.</a:t>
            </a:r>
            <a:endParaRPr sz="1400"/>
          </a:p>
        </p:txBody>
      </p:sp>
      <p:sp>
        <p:nvSpPr>
          <p:cNvPr id="331" name="Google Shape;331;p3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32" name="Google Shape;332;p36"/>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33" name="Google Shape;333;p36"/>
          <p:cNvPicPr preferRelativeResize="0"/>
          <p:nvPr/>
        </p:nvPicPr>
        <p:blipFill>
          <a:blip r:embed="rId3">
            <a:alphaModFix/>
          </a:blip>
          <a:stretch>
            <a:fillRect/>
          </a:stretch>
        </p:blipFill>
        <p:spPr>
          <a:xfrm>
            <a:off x="1607650" y="2317363"/>
            <a:ext cx="5558200" cy="2223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37"/>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Socket-Level ECL</a:t>
            </a:r>
            <a:endParaRPr sz="4000"/>
          </a:p>
        </p:txBody>
      </p:sp>
      <p:sp>
        <p:nvSpPr>
          <p:cNvPr id="339" name="Google Shape;339;p37"/>
          <p:cNvSpPr txBox="1"/>
          <p:nvPr>
            <p:ph idx="1" type="body"/>
          </p:nvPr>
        </p:nvSpPr>
        <p:spPr>
          <a:xfrm>
            <a:off x="3144500" y="1044425"/>
            <a:ext cx="5792100" cy="35376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Race-To-Idle(RTI)Controller:</a:t>
            </a:r>
            <a:r>
              <a:rPr lang="en-GB" sz="1400"/>
              <a:t> leverages the information reported by the utilization controller and decides whether to use a race-to-idle strategy or not.</a:t>
            </a:r>
            <a:endParaRPr sz="1400"/>
          </a:p>
          <a:p>
            <a:pPr indent="-317500" lvl="0" marL="457200" rtl="0" algn="l">
              <a:lnSpc>
                <a:spcPct val="115000"/>
              </a:lnSpc>
              <a:spcBef>
                <a:spcPts val="0"/>
              </a:spcBef>
              <a:spcAft>
                <a:spcPts val="0"/>
              </a:spcAft>
              <a:buSzPts val="1400"/>
              <a:buChar char="❏"/>
            </a:pPr>
            <a:r>
              <a:rPr lang="en-GB" sz="1400"/>
              <a:t>Reasons for applying:</a:t>
            </a:r>
            <a:endParaRPr sz="1400"/>
          </a:p>
          <a:p>
            <a:pPr indent="-317500" lvl="1" marL="914400" rtl="0" algn="l">
              <a:lnSpc>
                <a:spcPct val="115000"/>
              </a:lnSpc>
              <a:spcBef>
                <a:spcPts val="0"/>
              </a:spcBef>
              <a:spcAft>
                <a:spcPts val="0"/>
              </a:spcAft>
              <a:buSzPts val="1400"/>
              <a:buChar char="❏"/>
            </a:pPr>
            <a:r>
              <a:rPr lang="en-GB" sz="1400"/>
              <a:t>Partially compensate the high costs for activating the first core on a socket.</a:t>
            </a:r>
            <a:endParaRPr sz="1400"/>
          </a:p>
          <a:p>
            <a:pPr indent="-317500" lvl="1" marL="914400" rtl="0" algn="l">
              <a:lnSpc>
                <a:spcPct val="115000"/>
              </a:lnSpc>
              <a:spcBef>
                <a:spcPts val="0"/>
              </a:spcBef>
              <a:spcAft>
                <a:spcPts val="0"/>
              </a:spcAft>
              <a:buSzPts val="1400"/>
              <a:buChar char="❏"/>
            </a:pPr>
            <a:r>
              <a:rPr lang="en-GB" sz="1400"/>
              <a:t>Emulate any performance level for which no configuration is known by the energy profile.</a:t>
            </a:r>
            <a:endParaRPr sz="1400"/>
          </a:p>
          <a:p>
            <a:pPr indent="-317500" lvl="0" marL="457200" rtl="0" algn="l">
              <a:lnSpc>
                <a:spcPct val="115000"/>
              </a:lnSpc>
              <a:spcBef>
                <a:spcPts val="0"/>
              </a:spcBef>
              <a:spcAft>
                <a:spcPts val="0"/>
              </a:spcAft>
              <a:buSzPts val="1400"/>
              <a:buChar char="❏"/>
            </a:pPr>
            <a:r>
              <a:rPr b="1" lang="en-GB" sz="1400"/>
              <a:t>Negative side effect:</a:t>
            </a:r>
            <a:r>
              <a:rPr lang="en-GB" sz="1400"/>
              <a:t> The query response time is negatively affected if the system resides for a long time in idle mode.</a:t>
            </a:r>
            <a:endParaRPr sz="1400"/>
          </a:p>
          <a:p>
            <a:pPr indent="-317500" lvl="0" marL="457200" rtl="0" algn="l">
              <a:lnSpc>
                <a:spcPct val="115000"/>
              </a:lnSpc>
              <a:spcBef>
                <a:spcPts val="0"/>
              </a:spcBef>
              <a:spcAft>
                <a:spcPts val="0"/>
              </a:spcAft>
              <a:buSzPts val="1400"/>
              <a:buChar char="❏"/>
            </a:pPr>
            <a:r>
              <a:rPr lang="en-GB" sz="1400"/>
              <a:t>The RTI controllers of different socket-level ECLs try to synchronize idle times.</a:t>
            </a:r>
            <a:endParaRPr sz="1400"/>
          </a:p>
        </p:txBody>
      </p:sp>
      <p:sp>
        <p:nvSpPr>
          <p:cNvPr id="340" name="Google Shape;340;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41" name="Google Shape;341;p37"/>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42" name="Google Shape;342;p37"/>
          <p:cNvPicPr preferRelativeResize="0"/>
          <p:nvPr/>
        </p:nvPicPr>
        <p:blipFill>
          <a:blip r:embed="rId3">
            <a:alphaModFix/>
          </a:blip>
          <a:stretch>
            <a:fillRect/>
          </a:stretch>
        </p:blipFill>
        <p:spPr>
          <a:xfrm>
            <a:off x="152400" y="1141038"/>
            <a:ext cx="2992099" cy="28614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38"/>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Socket-Level ECL</a:t>
            </a:r>
            <a:endParaRPr sz="4000"/>
          </a:p>
        </p:txBody>
      </p:sp>
      <p:sp>
        <p:nvSpPr>
          <p:cNvPr id="348" name="Google Shape;348;p38"/>
          <p:cNvSpPr txBox="1"/>
          <p:nvPr>
            <p:ph idx="1" type="body"/>
          </p:nvPr>
        </p:nvSpPr>
        <p:spPr>
          <a:xfrm>
            <a:off x="217050" y="933688"/>
            <a:ext cx="8709900" cy="35376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Energy Profile Maintenance: </a:t>
            </a:r>
            <a:r>
              <a:rPr lang="en-GB" sz="1400"/>
              <a:t>The socket-level ECL needs to quickly adapt the energy profile in case of a changing workload. It is important how fast configurations can be reevaluated at runtime.</a:t>
            </a:r>
            <a:endParaRPr sz="1400"/>
          </a:p>
          <a:p>
            <a:pPr indent="-317500" lvl="1" marL="914400" rtl="0" algn="l">
              <a:lnSpc>
                <a:spcPct val="115000"/>
              </a:lnSpc>
              <a:spcBef>
                <a:spcPts val="0"/>
              </a:spcBef>
              <a:spcAft>
                <a:spcPts val="0"/>
              </a:spcAft>
              <a:buSzPts val="1400"/>
              <a:buChar char="❏"/>
            </a:pPr>
            <a:r>
              <a:rPr lang="en-GB" sz="1400" u="sng"/>
              <a:t>Online Adaptation:</a:t>
            </a:r>
            <a:r>
              <a:rPr lang="en-GB" sz="1400"/>
              <a:t> Measures the power and performance metrics using the respective performance counters and updates the configuration in the energy profile.</a:t>
            </a:r>
            <a:endParaRPr sz="1400"/>
          </a:p>
          <a:p>
            <a:pPr indent="-317500" lvl="2" marL="1371600" rtl="0" algn="l">
              <a:lnSpc>
                <a:spcPct val="115000"/>
              </a:lnSpc>
              <a:spcBef>
                <a:spcPts val="0"/>
              </a:spcBef>
              <a:spcAft>
                <a:spcPts val="0"/>
              </a:spcAft>
              <a:buSzPts val="1400"/>
              <a:buChar char="❏"/>
            </a:pPr>
            <a:r>
              <a:rPr lang="en-GB" sz="1400"/>
              <a:t>Advantage: No overhead is generated and currently used configurations are highly accurate.</a:t>
            </a:r>
            <a:endParaRPr sz="1400"/>
          </a:p>
          <a:p>
            <a:pPr indent="-317500" lvl="2" marL="1371600" rtl="0" algn="l">
              <a:lnSpc>
                <a:spcPct val="115000"/>
              </a:lnSpc>
              <a:spcBef>
                <a:spcPts val="0"/>
              </a:spcBef>
              <a:spcAft>
                <a:spcPts val="0"/>
              </a:spcAft>
              <a:buSzPts val="1400"/>
              <a:buChar char="❏"/>
            </a:pPr>
            <a:r>
              <a:rPr lang="en-GB" sz="1400"/>
              <a:t>Drawback: Only configurations are maintained which are reported by the energy profile to be the most energy-efficient ones.</a:t>
            </a:r>
            <a:endParaRPr sz="1400"/>
          </a:p>
        </p:txBody>
      </p:sp>
      <p:sp>
        <p:nvSpPr>
          <p:cNvPr id="349" name="Google Shape;349;p3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50" name="Google Shape;350;p38"/>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51" name="Google Shape;351;p38"/>
          <p:cNvPicPr preferRelativeResize="0"/>
          <p:nvPr/>
        </p:nvPicPr>
        <p:blipFill>
          <a:blip r:embed="rId3">
            <a:alphaModFix/>
          </a:blip>
          <a:stretch>
            <a:fillRect/>
          </a:stretch>
        </p:blipFill>
        <p:spPr>
          <a:xfrm>
            <a:off x="1571700" y="2857475"/>
            <a:ext cx="6019699" cy="19097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9"/>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Socket-Level ECL</a:t>
            </a:r>
            <a:endParaRPr sz="4000"/>
          </a:p>
        </p:txBody>
      </p:sp>
      <p:sp>
        <p:nvSpPr>
          <p:cNvPr id="357" name="Google Shape;357;p39"/>
          <p:cNvSpPr txBox="1"/>
          <p:nvPr>
            <p:ph idx="1" type="body"/>
          </p:nvPr>
        </p:nvSpPr>
        <p:spPr>
          <a:xfrm>
            <a:off x="0" y="1113625"/>
            <a:ext cx="4703100" cy="3537600"/>
          </a:xfrm>
          <a:prstGeom prst="rect">
            <a:avLst/>
          </a:prstGeom>
          <a:noFill/>
          <a:ln>
            <a:noFill/>
          </a:ln>
        </p:spPr>
        <p:txBody>
          <a:bodyPr anchorCtr="0" anchor="t" bIns="45700" lIns="91425" spcFirstLastPara="1" rIns="91425" wrap="square" tIns="45700">
            <a:noAutofit/>
          </a:bodyPr>
          <a:lstStyle/>
          <a:p>
            <a:pPr indent="-317500" lvl="0" marL="457200" rtl="0" algn="l">
              <a:lnSpc>
                <a:spcPct val="115000"/>
              </a:lnSpc>
              <a:spcBef>
                <a:spcPts val="0"/>
              </a:spcBef>
              <a:spcAft>
                <a:spcPts val="0"/>
              </a:spcAft>
              <a:buSzPts val="1400"/>
              <a:buChar char="❏"/>
            </a:pPr>
            <a:r>
              <a:rPr b="1" lang="en-GB" sz="1400"/>
              <a:t>Energy Profile Maintenance: </a:t>
            </a:r>
            <a:endParaRPr sz="1400"/>
          </a:p>
          <a:p>
            <a:pPr indent="-317500" lvl="1" marL="914400" rtl="0" algn="l">
              <a:lnSpc>
                <a:spcPct val="115000"/>
              </a:lnSpc>
              <a:spcBef>
                <a:spcPts val="0"/>
              </a:spcBef>
              <a:spcAft>
                <a:spcPts val="0"/>
              </a:spcAft>
              <a:buSzPts val="1400"/>
              <a:buFont typeface="Calibri"/>
              <a:buChar char="❏"/>
            </a:pPr>
            <a:r>
              <a:rPr lang="en-GB" sz="1400" u="sng"/>
              <a:t>Multiplex Adaptation:</a:t>
            </a:r>
            <a:r>
              <a:rPr lang="en-GB" sz="1400"/>
              <a:t> Complements the </a:t>
            </a:r>
            <a:r>
              <a:rPr lang="en-GB" sz="1400" u="sng"/>
              <a:t>online adaptation</a:t>
            </a:r>
            <a:r>
              <a:rPr lang="en-GB" sz="1400"/>
              <a:t> and is triggered as soon as a high drift in configuration accuracy is detected and reevaluates all stale configurations of the energy profile.</a:t>
            </a:r>
            <a:endParaRPr sz="1400"/>
          </a:p>
          <a:p>
            <a:pPr indent="-317500" lvl="2" marL="1371600" rtl="0" algn="l">
              <a:lnSpc>
                <a:spcPct val="115000"/>
              </a:lnSpc>
              <a:spcBef>
                <a:spcPts val="0"/>
              </a:spcBef>
              <a:spcAft>
                <a:spcPts val="0"/>
              </a:spcAft>
              <a:buSzPts val="1400"/>
              <a:buChar char="❏"/>
            </a:pPr>
            <a:r>
              <a:rPr lang="en-GB" sz="1400"/>
              <a:t>Uses time-division multiplexing.</a:t>
            </a:r>
            <a:endParaRPr sz="1400"/>
          </a:p>
          <a:p>
            <a:pPr indent="-317500" lvl="1" marL="914400" rtl="0" algn="l">
              <a:lnSpc>
                <a:spcPct val="115000"/>
              </a:lnSpc>
              <a:spcBef>
                <a:spcPts val="0"/>
              </a:spcBef>
              <a:spcAft>
                <a:spcPts val="0"/>
              </a:spcAft>
              <a:buSzPts val="1400"/>
              <a:buChar char="❏"/>
            </a:pPr>
            <a:r>
              <a:rPr lang="en-GB" sz="1400"/>
              <a:t>Both energy profile maintenance work hand in hand and exhibit a different behaviour. </a:t>
            </a:r>
            <a:endParaRPr sz="1400"/>
          </a:p>
        </p:txBody>
      </p:sp>
      <p:sp>
        <p:nvSpPr>
          <p:cNvPr id="358" name="Google Shape;358;p3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59" name="Google Shape;359;p39"/>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60" name="Google Shape;360;p39"/>
          <p:cNvPicPr preferRelativeResize="0"/>
          <p:nvPr/>
        </p:nvPicPr>
        <p:blipFill>
          <a:blip r:embed="rId3">
            <a:alphaModFix/>
          </a:blip>
          <a:stretch>
            <a:fillRect/>
          </a:stretch>
        </p:blipFill>
        <p:spPr>
          <a:xfrm>
            <a:off x="4797659" y="1630325"/>
            <a:ext cx="4104416" cy="23063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0"/>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System-Level ECL</a:t>
            </a:r>
            <a:endParaRPr sz="4000"/>
          </a:p>
        </p:txBody>
      </p:sp>
      <p:sp>
        <p:nvSpPr>
          <p:cNvPr id="366" name="Google Shape;366;p40"/>
          <p:cNvSpPr txBox="1"/>
          <p:nvPr>
            <p:ph idx="1" type="body"/>
          </p:nvPr>
        </p:nvSpPr>
        <p:spPr>
          <a:xfrm>
            <a:off x="332400" y="933688"/>
            <a:ext cx="8479200" cy="35376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15000"/>
              </a:lnSpc>
              <a:spcBef>
                <a:spcPts val="0"/>
              </a:spcBef>
              <a:spcAft>
                <a:spcPts val="0"/>
              </a:spcAft>
              <a:buClr>
                <a:schemeClr val="dk1"/>
              </a:buClr>
              <a:buSzPts val="1400"/>
              <a:buFont typeface="Arial"/>
              <a:buChar char="❏"/>
            </a:pPr>
            <a:r>
              <a:rPr lang="en-GB" sz="1400"/>
              <a:t>Manages metrics that are only globally available.</a:t>
            </a:r>
            <a:endParaRPr sz="1400"/>
          </a:p>
          <a:p>
            <a:pPr indent="-317500" lvl="0" marL="457200" marR="0" rtl="0" algn="l">
              <a:lnSpc>
                <a:spcPct val="115000"/>
              </a:lnSpc>
              <a:spcBef>
                <a:spcPts val="0"/>
              </a:spcBef>
              <a:spcAft>
                <a:spcPts val="0"/>
              </a:spcAft>
              <a:buSzPts val="1400"/>
              <a:buChar char="❏"/>
            </a:pPr>
            <a:r>
              <a:rPr b="1" lang="en-GB" sz="1400"/>
              <a:t>Goal: </a:t>
            </a:r>
            <a:r>
              <a:rPr lang="en-GB" sz="1400"/>
              <a:t>Use the best effort strategy based on the user-defined maximum response time.</a:t>
            </a:r>
            <a:endParaRPr sz="1400"/>
          </a:p>
          <a:p>
            <a:pPr indent="-317500" lvl="0" marL="457200" marR="0" rtl="0" algn="l">
              <a:lnSpc>
                <a:spcPct val="115000"/>
              </a:lnSpc>
              <a:spcBef>
                <a:spcPts val="0"/>
              </a:spcBef>
              <a:spcAft>
                <a:spcPts val="0"/>
              </a:spcAft>
              <a:buSzPts val="1400"/>
              <a:buChar char="❏"/>
            </a:pPr>
            <a:r>
              <a:rPr lang="en-GB" sz="1400"/>
              <a:t>It is able to estimate the time until the latency limit is violated. </a:t>
            </a:r>
            <a:endParaRPr sz="1400"/>
          </a:p>
          <a:p>
            <a:pPr indent="-317500" lvl="0" marL="457200" marR="0" rtl="0" algn="l">
              <a:lnSpc>
                <a:spcPct val="115000"/>
              </a:lnSpc>
              <a:spcBef>
                <a:spcPts val="0"/>
              </a:spcBef>
              <a:spcAft>
                <a:spcPts val="0"/>
              </a:spcAft>
              <a:buSzPts val="1400"/>
              <a:buChar char="❏"/>
            </a:pPr>
            <a:r>
              <a:rPr lang="en-GB" sz="1400"/>
              <a:t>Time is provided for all socket-level ECLs:</a:t>
            </a:r>
            <a:endParaRPr sz="1400"/>
          </a:p>
          <a:p>
            <a:pPr indent="-317500" lvl="1" marL="914400" marR="0" rtl="0" algn="l">
              <a:lnSpc>
                <a:spcPct val="115000"/>
              </a:lnSpc>
              <a:spcBef>
                <a:spcPts val="0"/>
              </a:spcBef>
              <a:spcAft>
                <a:spcPts val="0"/>
              </a:spcAft>
              <a:buSzPts val="1400"/>
              <a:buChar char="❏"/>
            </a:pPr>
            <a:r>
              <a:rPr lang="en-GB" sz="1400"/>
              <a:t>1. Adjust the aggressiveness.</a:t>
            </a:r>
            <a:endParaRPr sz="1400"/>
          </a:p>
          <a:p>
            <a:pPr indent="-317500" lvl="1" marL="914400" marR="0" rtl="0" algn="l">
              <a:lnSpc>
                <a:spcPct val="115000"/>
              </a:lnSpc>
              <a:spcBef>
                <a:spcPts val="0"/>
              </a:spcBef>
              <a:spcAft>
                <a:spcPts val="0"/>
              </a:spcAft>
              <a:buSzPts val="1400"/>
              <a:buChar char="❏"/>
            </a:pPr>
            <a:r>
              <a:rPr lang="en-GB" sz="1400"/>
              <a:t>2. Adjust the RTI usage.</a:t>
            </a:r>
            <a:endParaRPr sz="1400"/>
          </a:p>
          <a:p>
            <a:pPr indent="0" lvl="0" marL="0" marR="0" rtl="0" algn="l">
              <a:lnSpc>
                <a:spcPct val="115000"/>
              </a:lnSpc>
              <a:spcBef>
                <a:spcPts val="0"/>
              </a:spcBef>
              <a:spcAft>
                <a:spcPts val="0"/>
              </a:spcAft>
              <a:buNone/>
            </a:pPr>
            <a:r>
              <a:t/>
            </a:r>
            <a:endParaRPr sz="1400"/>
          </a:p>
        </p:txBody>
      </p:sp>
      <p:sp>
        <p:nvSpPr>
          <p:cNvPr id="367" name="Google Shape;367;p4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68" name="Google Shape;368;p40"/>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69" name="Google Shape;369;p40"/>
          <p:cNvPicPr preferRelativeResize="0"/>
          <p:nvPr/>
        </p:nvPicPr>
        <p:blipFill>
          <a:blip r:embed="rId3">
            <a:alphaModFix/>
          </a:blip>
          <a:stretch>
            <a:fillRect/>
          </a:stretch>
        </p:blipFill>
        <p:spPr>
          <a:xfrm>
            <a:off x="3983250" y="1974025"/>
            <a:ext cx="4965774" cy="2793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41"/>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Architectural Dependencies</a:t>
            </a:r>
            <a:endParaRPr sz="4000"/>
          </a:p>
        </p:txBody>
      </p:sp>
      <p:sp>
        <p:nvSpPr>
          <p:cNvPr id="375" name="Google Shape;375;p41"/>
          <p:cNvSpPr txBox="1"/>
          <p:nvPr>
            <p:ph idx="1" type="body"/>
          </p:nvPr>
        </p:nvSpPr>
        <p:spPr>
          <a:xfrm>
            <a:off x="457200" y="933688"/>
            <a:ext cx="8479200" cy="35376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15000"/>
              </a:lnSpc>
              <a:spcBef>
                <a:spcPts val="0"/>
              </a:spcBef>
              <a:spcAft>
                <a:spcPts val="0"/>
              </a:spcAft>
              <a:buClr>
                <a:schemeClr val="dk1"/>
              </a:buClr>
              <a:buSzPts val="1400"/>
              <a:buFont typeface="Arial"/>
              <a:buChar char="❏"/>
            </a:pPr>
            <a:r>
              <a:rPr lang="en-GB" sz="1400"/>
              <a:t>T</a:t>
            </a:r>
            <a:r>
              <a:rPr lang="en-GB" sz="1400"/>
              <a:t>he basic concept of the ECL is applicable to transaction-oriented database systems.</a:t>
            </a:r>
            <a:endParaRPr sz="1400"/>
          </a:p>
          <a:p>
            <a:pPr indent="-317500" lvl="1" marL="914400" marR="0" rtl="0" algn="l">
              <a:lnSpc>
                <a:spcPct val="115000"/>
              </a:lnSpc>
              <a:spcBef>
                <a:spcPts val="0"/>
              </a:spcBef>
              <a:spcAft>
                <a:spcPts val="0"/>
              </a:spcAft>
              <a:buSzPts val="1400"/>
              <a:buChar char="❏"/>
            </a:pPr>
            <a:r>
              <a:rPr lang="en-GB" sz="1400"/>
              <a:t>Spinlocks.</a:t>
            </a:r>
            <a:endParaRPr sz="1400"/>
          </a:p>
          <a:p>
            <a:pPr indent="-317500" lvl="1" marL="914400" marR="0" rtl="0" algn="l">
              <a:lnSpc>
                <a:spcPct val="115000"/>
              </a:lnSpc>
              <a:spcBef>
                <a:spcPts val="0"/>
              </a:spcBef>
              <a:spcAft>
                <a:spcPts val="0"/>
              </a:spcAft>
              <a:buSzPts val="1400"/>
              <a:buChar char="❏"/>
            </a:pPr>
            <a:r>
              <a:rPr lang="en-GB" sz="1400"/>
              <a:t>Cross-socket interferences.</a:t>
            </a:r>
            <a:endParaRPr sz="1400"/>
          </a:p>
          <a:p>
            <a:pPr indent="-317500" lvl="0" marL="457200" marR="0" rtl="0" algn="l">
              <a:lnSpc>
                <a:spcPct val="115000"/>
              </a:lnSpc>
              <a:spcBef>
                <a:spcPts val="0"/>
              </a:spcBef>
              <a:spcAft>
                <a:spcPts val="0"/>
              </a:spcAft>
              <a:buSzPts val="1400"/>
              <a:buChar char="❏"/>
            </a:pPr>
            <a:r>
              <a:rPr lang="en-GB" sz="1400"/>
              <a:t>Energy savings.</a:t>
            </a:r>
            <a:endParaRPr sz="1400"/>
          </a:p>
          <a:p>
            <a:pPr indent="0" lvl="0" marL="0" marR="0" rtl="0" algn="l">
              <a:lnSpc>
                <a:spcPct val="115000"/>
              </a:lnSpc>
              <a:spcBef>
                <a:spcPts val="0"/>
              </a:spcBef>
              <a:spcAft>
                <a:spcPts val="0"/>
              </a:spcAft>
              <a:buNone/>
            </a:pPr>
            <a:r>
              <a:t/>
            </a:r>
            <a:endParaRPr sz="1400"/>
          </a:p>
        </p:txBody>
      </p:sp>
      <p:sp>
        <p:nvSpPr>
          <p:cNvPr id="376" name="Google Shape;376;p4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77" name="Google Shape;377;p41"/>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78" name="Google Shape;378;p41"/>
          <p:cNvPicPr preferRelativeResize="0"/>
          <p:nvPr/>
        </p:nvPicPr>
        <p:blipFill>
          <a:blip r:embed="rId3">
            <a:alphaModFix/>
          </a:blip>
          <a:stretch>
            <a:fillRect/>
          </a:stretch>
        </p:blipFill>
        <p:spPr>
          <a:xfrm>
            <a:off x="1348463" y="2103213"/>
            <a:ext cx="6447076" cy="2651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959"/>
              <a:t>Introduction</a:t>
            </a:r>
            <a:endParaRPr/>
          </a:p>
        </p:txBody>
      </p:sp>
      <p:sp>
        <p:nvSpPr>
          <p:cNvPr id="111" name="Google Shape;111;p15"/>
          <p:cNvSpPr txBox="1"/>
          <p:nvPr>
            <p:ph idx="1" type="body"/>
          </p:nvPr>
        </p:nvSpPr>
        <p:spPr>
          <a:xfrm>
            <a:off x="157575" y="1005250"/>
            <a:ext cx="5805600" cy="36459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GB" sz="1400"/>
              <a:t>Ever-increasing data volume</a:t>
            </a:r>
            <a:endParaRPr sz="1400"/>
          </a:p>
          <a:p>
            <a:pPr indent="-317500" lvl="0" marL="457200" rtl="0" algn="l">
              <a:spcBef>
                <a:spcPts val="0"/>
              </a:spcBef>
              <a:spcAft>
                <a:spcPts val="0"/>
              </a:spcAft>
              <a:buSzPts val="1400"/>
              <a:buChar char="❏"/>
            </a:pPr>
            <a:r>
              <a:rPr lang="en-GB" sz="1400"/>
              <a:t>N</a:t>
            </a:r>
            <a:r>
              <a:rPr lang="en-GB" sz="1400"/>
              <a:t>on-Uniform Memory Access (NUMA)</a:t>
            </a:r>
            <a:endParaRPr sz="1400"/>
          </a:p>
          <a:p>
            <a:pPr indent="-317500" lvl="0" marL="457200" rtl="0" algn="l">
              <a:spcBef>
                <a:spcPts val="0"/>
              </a:spcBef>
              <a:spcAft>
                <a:spcPts val="0"/>
              </a:spcAft>
              <a:buSzPts val="1400"/>
              <a:buChar char="❏"/>
            </a:pPr>
            <a:r>
              <a:rPr b="1" lang="en-GB" sz="1400"/>
              <a:t>Result:</a:t>
            </a:r>
            <a:r>
              <a:rPr lang="en-GB" sz="1400"/>
              <a:t> S</a:t>
            </a:r>
            <a:r>
              <a:rPr lang="en-GB" sz="1400"/>
              <a:t>eparate memory domains per processor remotely accessible via an interconnect network</a:t>
            </a:r>
            <a:endParaRPr sz="1400"/>
          </a:p>
          <a:p>
            <a:pPr indent="-317500" lvl="0" marL="457200" rtl="0" algn="l">
              <a:spcBef>
                <a:spcPts val="0"/>
              </a:spcBef>
              <a:spcAft>
                <a:spcPts val="0"/>
              </a:spcAft>
              <a:buSzPts val="1400"/>
              <a:buChar char="❏"/>
            </a:pPr>
            <a:r>
              <a:rPr b="1" lang="en-GB" sz="1400"/>
              <a:t>Problem:</a:t>
            </a:r>
            <a:r>
              <a:rPr lang="en-GB" sz="1400"/>
              <a:t> Besides from limiting their further scalability, the resulting energy consumption amounts to a significant and increasing fraction of the worldwide energy draw</a:t>
            </a:r>
            <a:endParaRPr sz="1400"/>
          </a:p>
          <a:p>
            <a:pPr indent="-317500" lvl="0" marL="457200" rtl="0" algn="l">
              <a:spcBef>
                <a:spcPts val="0"/>
              </a:spcBef>
              <a:spcAft>
                <a:spcPts val="0"/>
              </a:spcAft>
              <a:buSzPts val="1400"/>
              <a:buChar char="❏"/>
            </a:pPr>
            <a:r>
              <a:rPr b="1" lang="en-GB" sz="1400"/>
              <a:t>Solution: </a:t>
            </a:r>
            <a:r>
              <a:rPr lang="en-GB" sz="1400"/>
              <a:t>Increasing the energy efficiency and energy proportionality</a:t>
            </a:r>
            <a:endParaRPr sz="1400"/>
          </a:p>
          <a:p>
            <a:pPr indent="-317500" lvl="0" marL="457200" rtl="0" algn="l">
              <a:spcBef>
                <a:spcPts val="0"/>
              </a:spcBef>
              <a:spcAft>
                <a:spcPts val="0"/>
              </a:spcAft>
              <a:buSzPts val="1400"/>
              <a:buChar char="❏"/>
            </a:pPr>
            <a:r>
              <a:rPr lang="en-GB" sz="1400"/>
              <a:t>Advancements were achieved by adding a rich set of energy control knobs</a:t>
            </a:r>
            <a:endParaRPr sz="1400"/>
          </a:p>
          <a:p>
            <a:pPr indent="-317500" lvl="0" marL="457200" rtl="0" algn="l">
              <a:spcBef>
                <a:spcPts val="0"/>
              </a:spcBef>
              <a:spcAft>
                <a:spcPts val="0"/>
              </a:spcAft>
              <a:buSzPts val="1400"/>
              <a:buChar char="❏"/>
            </a:pPr>
            <a:r>
              <a:rPr b="1" lang="en-GB" sz="1400"/>
              <a:t>Energy-Control Loop (ECL):</a:t>
            </a:r>
            <a:endParaRPr sz="1400"/>
          </a:p>
          <a:p>
            <a:pPr indent="-317500" lvl="1" marL="914400" rtl="0" algn="l">
              <a:spcBef>
                <a:spcPts val="0"/>
              </a:spcBef>
              <a:spcAft>
                <a:spcPts val="0"/>
              </a:spcAft>
              <a:buSzPts val="1400"/>
              <a:buChar char="❏"/>
            </a:pPr>
            <a:r>
              <a:rPr b="1" lang="en-GB" sz="1400"/>
              <a:t>Socket-Level ECLs:</a:t>
            </a:r>
            <a:r>
              <a:rPr lang="en-GB" sz="1400"/>
              <a:t> Responsible for configuring the socket-local hardware components</a:t>
            </a:r>
            <a:endParaRPr sz="1400"/>
          </a:p>
          <a:p>
            <a:pPr indent="-317500" lvl="1" marL="914400" rtl="0" algn="l">
              <a:spcBef>
                <a:spcPts val="0"/>
              </a:spcBef>
              <a:spcAft>
                <a:spcPts val="0"/>
              </a:spcAft>
              <a:buSzPts val="1400"/>
              <a:buChar char="❏"/>
            </a:pPr>
            <a:r>
              <a:rPr b="1" lang="en-GB" sz="1400"/>
              <a:t>System-Level ECLs:</a:t>
            </a:r>
            <a:r>
              <a:rPr lang="en-GB" sz="1400"/>
              <a:t> Keeps track of current query latencies and uses a best-effort strategy to stay within a user-defined latency limit</a:t>
            </a:r>
            <a:endParaRPr sz="1400"/>
          </a:p>
          <a:p>
            <a:pPr indent="0" lvl="0" marL="0" rtl="0" algn="l">
              <a:spcBef>
                <a:spcPts val="0"/>
              </a:spcBef>
              <a:spcAft>
                <a:spcPts val="0"/>
              </a:spcAft>
              <a:buNone/>
            </a:pPr>
            <a:r>
              <a:t/>
            </a:r>
            <a:endParaRPr sz="1400"/>
          </a:p>
        </p:txBody>
      </p:sp>
      <p:pic>
        <p:nvPicPr>
          <p:cNvPr id="112" name="Google Shape;112;p15"/>
          <p:cNvPicPr preferRelativeResize="0"/>
          <p:nvPr/>
        </p:nvPicPr>
        <p:blipFill rotWithShape="1">
          <a:blip r:embed="rId3">
            <a:alphaModFix/>
          </a:blip>
          <a:srcRect b="33333" l="52603" r="14500" t="34002"/>
          <a:stretch/>
        </p:blipFill>
        <p:spPr>
          <a:xfrm>
            <a:off x="5963187" y="1092553"/>
            <a:ext cx="3180976" cy="2105548"/>
          </a:xfrm>
          <a:prstGeom prst="rect">
            <a:avLst/>
          </a:prstGeom>
          <a:noFill/>
          <a:ln>
            <a:noFill/>
          </a:ln>
        </p:spPr>
      </p:pic>
      <p:sp>
        <p:nvSpPr>
          <p:cNvPr id="113" name="Google Shape;113;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14" name="Google Shape;114;p15"/>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2"/>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 - to - End Evaluation</a:t>
            </a:r>
            <a:endParaRPr sz="4000"/>
          </a:p>
        </p:txBody>
      </p:sp>
      <p:sp>
        <p:nvSpPr>
          <p:cNvPr id="384" name="Google Shape;384;p42"/>
          <p:cNvSpPr txBox="1"/>
          <p:nvPr>
            <p:ph idx="1" type="body"/>
          </p:nvPr>
        </p:nvSpPr>
        <p:spPr>
          <a:xfrm>
            <a:off x="405300" y="928350"/>
            <a:ext cx="7962900" cy="3799200"/>
          </a:xfrm>
          <a:prstGeom prst="rect">
            <a:avLst/>
          </a:prstGeom>
          <a:noFill/>
          <a:ln>
            <a:noFill/>
          </a:ln>
        </p:spPr>
        <p:txBody>
          <a:bodyPr anchorCtr="0" anchor="t" bIns="45700" lIns="91425" spcFirstLastPara="1" rIns="91425" wrap="square" tIns="45700">
            <a:noAutofit/>
          </a:bodyPr>
          <a:lstStyle/>
          <a:p>
            <a:pPr indent="0" lvl="0" marL="0" rtl="0" algn="l">
              <a:lnSpc>
                <a:spcPct val="200000"/>
              </a:lnSpc>
              <a:spcBef>
                <a:spcPts val="0"/>
              </a:spcBef>
              <a:spcAft>
                <a:spcPts val="0"/>
              </a:spcAft>
              <a:buNone/>
            </a:pPr>
            <a:r>
              <a:rPr b="1" lang="en-GB" sz="1800"/>
              <a:t>Evaluation on:</a:t>
            </a:r>
            <a:endParaRPr b="1" sz="1800"/>
          </a:p>
          <a:p>
            <a:pPr indent="-330200" lvl="0" marL="457200" rtl="0" algn="l">
              <a:lnSpc>
                <a:spcPct val="200000"/>
              </a:lnSpc>
              <a:spcBef>
                <a:spcPts val="0"/>
              </a:spcBef>
              <a:spcAft>
                <a:spcPts val="0"/>
              </a:spcAft>
              <a:buSzPts val="1600"/>
              <a:buChar char="❏"/>
            </a:pPr>
            <a:r>
              <a:rPr lang="en-GB" sz="1600"/>
              <a:t>The ability of ECL to adapt to changing database loads while obeying a latency constraint</a:t>
            </a:r>
            <a:endParaRPr sz="1600"/>
          </a:p>
          <a:p>
            <a:pPr indent="-330200" lvl="0" marL="457200" rtl="0" algn="l">
              <a:lnSpc>
                <a:spcPct val="200000"/>
              </a:lnSpc>
              <a:spcBef>
                <a:spcPts val="0"/>
              </a:spcBef>
              <a:spcAft>
                <a:spcPts val="0"/>
              </a:spcAft>
              <a:buSzPts val="1600"/>
              <a:buChar char="❏"/>
            </a:pPr>
            <a:r>
              <a:rPr lang="en-GB" sz="1600"/>
              <a:t>The overall energy savings for many </a:t>
            </a:r>
            <a:endParaRPr sz="1600"/>
          </a:p>
          <a:p>
            <a:pPr indent="0" lvl="0" marL="457200" rtl="0" algn="l">
              <a:lnSpc>
                <a:spcPct val="200000"/>
              </a:lnSpc>
              <a:spcBef>
                <a:spcPts val="0"/>
              </a:spcBef>
              <a:spcAft>
                <a:spcPts val="0"/>
              </a:spcAft>
              <a:buNone/>
            </a:pPr>
            <a:r>
              <a:rPr lang="en-GB" sz="1600"/>
              <a:t>profiles &amp; workloads</a:t>
            </a:r>
            <a:endParaRPr sz="1600"/>
          </a:p>
          <a:p>
            <a:pPr indent="-330200" lvl="0" marL="457200" rtl="0" algn="l">
              <a:lnSpc>
                <a:spcPct val="200000"/>
              </a:lnSpc>
              <a:spcBef>
                <a:spcPts val="0"/>
              </a:spcBef>
              <a:spcAft>
                <a:spcPts val="0"/>
              </a:spcAft>
              <a:buSzPts val="1600"/>
              <a:buChar char="❏"/>
            </a:pPr>
            <a:r>
              <a:rPr lang="en-GB" sz="1600"/>
              <a:t>Energy profile adaptation </a:t>
            </a:r>
            <a:endParaRPr sz="1600"/>
          </a:p>
          <a:p>
            <a:pPr indent="0" lvl="0" marL="457200" rtl="0" algn="l">
              <a:lnSpc>
                <a:spcPct val="200000"/>
              </a:lnSpc>
              <a:spcBef>
                <a:spcPts val="0"/>
              </a:spcBef>
              <a:spcAft>
                <a:spcPts val="0"/>
              </a:spcAft>
              <a:buNone/>
            </a:pPr>
            <a:r>
              <a:rPr lang="en-GB" sz="1600"/>
              <a:t>mechanisms in case of </a:t>
            </a:r>
            <a:endParaRPr sz="1600"/>
          </a:p>
          <a:p>
            <a:pPr indent="0" lvl="0" marL="457200" rtl="0" algn="l">
              <a:lnSpc>
                <a:spcPct val="200000"/>
              </a:lnSpc>
              <a:spcBef>
                <a:spcPts val="0"/>
              </a:spcBef>
              <a:spcAft>
                <a:spcPts val="0"/>
              </a:spcAft>
              <a:buNone/>
            </a:pPr>
            <a:r>
              <a:rPr lang="en-GB" sz="1600"/>
              <a:t>workload </a:t>
            </a:r>
            <a:r>
              <a:rPr lang="en-GB" sz="1600"/>
              <a:t>c</a:t>
            </a:r>
            <a:r>
              <a:rPr lang="en-GB" sz="1600"/>
              <a:t>hange</a:t>
            </a:r>
            <a:endParaRPr sz="1600"/>
          </a:p>
          <a:p>
            <a:pPr indent="0" lvl="0" marL="457200" rtl="0" algn="l">
              <a:lnSpc>
                <a:spcPct val="2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t/>
            </a:r>
            <a:endParaRPr sz="1600"/>
          </a:p>
          <a:p>
            <a:pPr indent="0" lvl="0" marL="1371600" rtl="0" algn="l">
              <a:lnSpc>
                <a:spcPct val="100000"/>
              </a:lnSpc>
              <a:spcBef>
                <a:spcPts val="0"/>
              </a:spcBef>
              <a:spcAft>
                <a:spcPts val="0"/>
              </a:spcAft>
              <a:buNone/>
            </a:pPr>
            <a:r>
              <a:t/>
            </a:r>
            <a:endParaRPr sz="1600"/>
          </a:p>
        </p:txBody>
      </p:sp>
      <p:sp>
        <p:nvSpPr>
          <p:cNvPr id="385" name="Google Shape;385;p4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86" name="Google Shape;386;p42"/>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87" name="Google Shape;387;p42"/>
          <p:cNvPicPr preferRelativeResize="0"/>
          <p:nvPr/>
        </p:nvPicPr>
        <p:blipFill>
          <a:blip r:embed="rId3">
            <a:alphaModFix/>
          </a:blip>
          <a:stretch>
            <a:fillRect/>
          </a:stretch>
        </p:blipFill>
        <p:spPr>
          <a:xfrm>
            <a:off x="4033825" y="1881600"/>
            <a:ext cx="4652975" cy="2769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43"/>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 - to - End Evaluation</a:t>
            </a:r>
            <a:endParaRPr sz="4000"/>
          </a:p>
        </p:txBody>
      </p:sp>
      <p:sp>
        <p:nvSpPr>
          <p:cNvPr id="393" name="Google Shape;393;p43"/>
          <p:cNvSpPr txBox="1"/>
          <p:nvPr>
            <p:ph idx="1" type="body"/>
          </p:nvPr>
        </p:nvSpPr>
        <p:spPr>
          <a:xfrm>
            <a:off x="4215300" y="928350"/>
            <a:ext cx="5273400" cy="3799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GB" sz="1800"/>
              <a:t>Workload and Load Profiles</a:t>
            </a:r>
            <a:r>
              <a:rPr b="1" lang="en-GB" sz="1800"/>
              <a:t>:</a:t>
            </a:r>
            <a:endParaRPr b="1" sz="1800"/>
          </a:p>
          <a:p>
            <a:pPr indent="0" lvl="0" marL="0" rtl="0" algn="l">
              <a:lnSpc>
                <a:spcPct val="150000"/>
              </a:lnSpc>
              <a:spcBef>
                <a:spcPts val="0"/>
              </a:spcBef>
              <a:spcAft>
                <a:spcPts val="0"/>
              </a:spcAft>
              <a:buNone/>
            </a:pPr>
            <a:r>
              <a:t/>
            </a:r>
            <a:endParaRPr b="1" sz="1800"/>
          </a:p>
          <a:p>
            <a:pPr indent="-330200" lvl="0" marL="457200" rtl="0" algn="l">
              <a:lnSpc>
                <a:spcPct val="150000"/>
              </a:lnSpc>
              <a:spcBef>
                <a:spcPts val="0"/>
              </a:spcBef>
              <a:spcAft>
                <a:spcPts val="0"/>
              </a:spcAft>
              <a:buSzPts val="1600"/>
              <a:buChar char="❏"/>
            </a:pPr>
            <a:r>
              <a:rPr lang="en-GB" sz="1600"/>
              <a:t>Workload → specifies the queries as it is done by standard database benchmarks. </a:t>
            </a:r>
            <a:endParaRPr sz="1600"/>
          </a:p>
          <a:p>
            <a:pPr indent="0" lvl="0" marL="0" rtl="0" algn="l">
              <a:lnSpc>
                <a:spcPct val="150000"/>
              </a:lnSpc>
              <a:spcBef>
                <a:spcPts val="0"/>
              </a:spcBef>
              <a:spcAft>
                <a:spcPts val="0"/>
              </a:spcAft>
              <a:buNone/>
            </a:pPr>
            <a:r>
              <a:rPr b="1" lang="en-GB" sz="1600"/>
              <a:t>          Employed: </a:t>
            </a:r>
            <a:r>
              <a:rPr lang="en-GB" sz="1600"/>
              <a:t>the TATP (OLTP), SSB (OLAP) [17], and a </a:t>
            </a:r>
            <a:endParaRPr sz="1600"/>
          </a:p>
          <a:p>
            <a:pPr indent="0" lvl="0" marL="0" rtl="0" algn="l">
              <a:lnSpc>
                <a:spcPct val="150000"/>
              </a:lnSpc>
              <a:spcBef>
                <a:spcPts val="0"/>
              </a:spcBef>
              <a:spcAft>
                <a:spcPts val="0"/>
              </a:spcAft>
              <a:buNone/>
            </a:pPr>
            <a:r>
              <a:rPr lang="en-GB" sz="1600"/>
              <a:t>          custom key-value store benchmark </a:t>
            </a:r>
            <a:endParaRPr sz="1600"/>
          </a:p>
          <a:p>
            <a:pPr indent="0" lvl="0" marL="0" rtl="0" algn="l">
              <a:lnSpc>
                <a:spcPct val="150000"/>
              </a:lnSpc>
              <a:spcBef>
                <a:spcPts val="0"/>
              </a:spcBef>
              <a:spcAft>
                <a:spcPts val="0"/>
              </a:spcAft>
              <a:buNone/>
            </a:pPr>
            <a:r>
              <a:t/>
            </a:r>
            <a:endParaRPr sz="1600"/>
          </a:p>
          <a:p>
            <a:pPr indent="-330200" lvl="0" marL="457200" rtl="0" algn="l">
              <a:lnSpc>
                <a:spcPct val="150000"/>
              </a:lnSpc>
              <a:spcBef>
                <a:spcPts val="0"/>
              </a:spcBef>
              <a:spcAft>
                <a:spcPts val="0"/>
              </a:spcAft>
              <a:buSzPts val="1600"/>
              <a:buChar char="❏"/>
            </a:pPr>
            <a:r>
              <a:rPr lang="en-GB" sz="1600"/>
              <a:t>Load Profiles that define the number of queries per second sent to the database system over time.</a:t>
            </a:r>
            <a:endParaRPr sz="1600"/>
          </a:p>
          <a:p>
            <a:pPr indent="0" lvl="0" marL="457200" rtl="0" algn="l">
              <a:lnSpc>
                <a:spcPct val="150000"/>
              </a:lnSpc>
              <a:spcBef>
                <a:spcPts val="0"/>
              </a:spcBef>
              <a:spcAft>
                <a:spcPts val="0"/>
              </a:spcAft>
              <a:buNone/>
            </a:pPr>
            <a:r>
              <a:rPr b="1" lang="en-GB" sz="1600"/>
              <a:t>Employed: </a:t>
            </a:r>
            <a:r>
              <a:rPr lang="en-GB" sz="1600"/>
              <a:t>the spike profile</a:t>
            </a:r>
            <a:endParaRPr sz="1600"/>
          </a:p>
          <a:p>
            <a:pPr indent="0" lvl="0" marL="457200" rtl="0" algn="l">
              <a:lnSpc>
                <a:spcPct val="150000"/>
              </a:lnSpc>
              <a:spcBef>
                <a:spcPts val="0"/>
              </a:spcBef>
              <a:spcAft>
                <a:spcPts val="0"/>
              </a:spcAft>
              <a:buNone/>
            </a:pPr>
            <a:r>
              <a:t/>
            </a:r>
            <a:endParaRPr sz="1600"/>
          </a:p>
          <a:p>
            <a:pPr indent="0" lvl="0" marL="45720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t/>
            </a:r>
            <a:endParaRPr sz="1800"/>
          </a:p>
          <a:p>
            <a:pPr indent="0" lvl="0" marL="0" rtl="0" algn="l">
              <a:lnSpc>
                <a:spcPct val="150000"/>
              </a:lnSpc>
              <a:spcBef>
                <a:spcPts val="0"/>
              </a:spcBef>
              <a:spcAft>
                <a:spcPts val="0"/>
              </a:spcAft>
              <a:buNone/>
            </a:pPr>
            <a:r>
              <a:t/>
            </a:r>
            <a:endParaRPr sz="1600"/>
          </a:p>
          <a:p>
            <a:pPr indent="0" lvl="0" marL="1371600" rtl="0" algn="l">
              <a:lnSpc>
                <a:spcPct val="150000"/>
              </a:lnSpc>
              <a:spcBef>
                <a:spcPts val="0"/>
              </a:spcBef>
              <a:spcAft>
                <a:spcPts val="0"/>
              </a:spcAft>
              <a:buNone/>
            </a:pPr>
            <a:r>
              <a:t/>
            </a:r>
            <a:endParaRPr sz="1600"/>
          </a:p>
        </p:txBody>
      </p:sp>
      <p:sp>
        <p:nvSpPr>
          <p:cNvPr id="394" name="Google Shape;394;p4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95" name="Google Shape;395;p43"/>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396" name="Google Shape;396;p43"/>
          <p:cNvPicPr preferRelativeResize="0"/>
          <p:nvPr/>
        </p:nvPicPr>
        <p:blipFill rotWithShape="1">
          <a:blip r:embed="rId3">
            <a:alphaModFix/>
          </a:blip>
          <a:srcRect b="27157" l="17416" r="47319" t="36801"/>
          <a:stretch/>
        </p:blipFill>
        <p:spPr>
          <a:xfrm>
            <a:off x="78599" y="1637475"/>
            <a:ext cx="4141502" cy="23809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44"/>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 - to - End Evaluation</a:t>
            </a:r>
            <a:endParaRPr sz="4000"/>
          </a:p>
        </p:txBody>
      </p:sp>
      <p:sp>
        <p:nvSpPr>
          <p:cNvPr id="402" name="Google Shape;402;p44"/>
          <p:cNvSpPr txBox="1"/>
          <p:nvPr>
            <p:ph idx="1" type="body"/>
          </p:nvPr>
        </p:nvSpPr>
        <p:spPr>
          <a:xfrm>
            <a:off x="261100" y="928350"/>
            <a:ext cx="8524500" cy="3799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GB" sz="1800"/>
              <a:t>Load Adaptation and Query Latency</a:t>
            </a:r>
            <a:r>
              <a:rPr b="1" lang="en-GB" sz="1800"/>
              <a:t>:</a:t>
            </a:r>
            <a:endParaRPr b="1" sz="1800"/>
          </a:p>
          <a:p>
            <a:pPr indent="0" lvl="0" marL="0" rtl="0" algn="l">
              <a:lnSpc>
                <a:spcPct val="150000"/>
              </a:lnSpc>
              <a:spcBef>
                <a:spcPts val="0"/>
              </a:spcBef>
              <a:spcAft>
                <a:spcPts val="0"/>
              </a:spcAft>
              <a:buNone/>
            </a:pPr>
            <a:r>
              <a:t/>
            </a:r>
            <a:endParaRPr b="1" sz="1800"/>
          </a:p>
          <a:p>
            <a:pPr indent="-330200" lvl="0" marL="457200" rtl="0" algn="l">
              <a:lnSpc>
                <a:spcPct val="150000"/>
              </a:lnSpc>
              <a:spcBef>
                <a:spcPts val="0"/>
              </a:spcBef>
              <a:spcAft>
                <a:spcPts val="0"/>
              </a:spcAft>
              <a:buSzPts val="1600"/>
              <a:buChar char="❏"/>
            </a:pPr>
            <a:r>
              <a:rPr b="1" lang="en-GB" sz="1600"/>
              <a:t>Evaluation for</a:t>
            </a:r>
            <a:r>
              <a:rPr lang="en-GB" sz="1600"/>
              <a:t>: </a:t>
            </a:r>
            <a:endParaRPr sz="1600"/>
          </a:p>
          <a:p>
            <a:pPr indent="-330200" lvl="1" marL="1371600" rtl="0" algn="l">
              <a:lnSpc>
                <a:spcPct val="150000"/>
              </a:lnSpc>
              <a:spcBef>
                <a:spcPts val="0"/>
              </a:spcBef>
              <a:spcAft>
                <a:spcPts val="0"/>
              </a:spcAft>
              <a:buSzPts val="1600"/>
              <a:buChar char="❏"/>
            </a:pPr>
            <a:r>
              <a:rPr lang="en-GB" sz="1600"/>
              <a:t>t</a:t>
            </a:r>
            <a:r>
              <a:rPr lang="en-GB" sz="1600"/>
              <a:t>he behavior of the ECL in case of </a:t>
            </a:r>
            <a:endParaRPr sz="1600"/>
          </a:p>
          <a:p>
            <a:pPr indent="0" lvl="0" marL="1371600" rtl="0" algn="l">
              <a:lnSpc>
                <a:spcPct val="150000"/>
              </a:lnSpc>
              <a:spcBef>
                <a:spcPts val="0"/>
              </a:spcBef>
              <a:spcAft>
                <a:spcPts val="0"/>
              </a:spcAft>
              <a:buNone/>
            </a:pPr>
            <a:r>
              <a:rPr lang="en-GB" sz="1600"/>
              <a:t>a changing database load</a:t>
            </a:r>
            <a:endParaRPr sz="1600"/>
          </a:p>
          <a:p>
            <a:pPr indent="-330200" lvl="1" marL="1371600" rtl="0" algn="l">
              <a:lnSpc>
                <a:spcPct val="150000"/>
              </a:lnSpc>
              <a:spcBef>
                <a:spcPts val="0"/>
              </a:spcBef>
              <a:spcAft>
                <a:spcPts val="0"/>
              </a:spcAft>
              <a:buSzPts val="1600"/>
              <a:buChar char="❏"/>
            </a:pPr>
            <a:r>
              <a:rPr lang="en-GB" sz="1600"/>
              <a:t>the power draw</a:t>
            </a:r>
            <a:endParaRPr sz="1600"/>
          </a:p>
          <a:p>
            <a:pPr indent="-330200" lvl="1" marL="1371600" rtl="0" algn="l">
              <a:lnSpc>
                <a:spcPct val="150000"/>
              </a:lnSpc>
              <a:spcBef>
                <a:spcPts val="0"/>
              </a:spcBef>
              <a:spcAft>
                <a:spcPts val="0"/>
              </a:spcAft>
              <a:buSzPts val="1600"/>
              <a:buChar char="❏"/>
            </a:pPr>
            <a:r>
              <a:rPr lang="en-GB" sz="1600"/>
              <a:t>the query latencies over time.</a:t>
            </a:r>
            <a:endParaRPr sz="1600"/>
          </a:p>
          <a:p>
            <a:pPr indent="0" lvl="0" marL="0" rtl="0" algn="l">
              <a:lnSpc>
                <a:spcPct val="150000"/>
              </a:lnSpc>
              <a:spcBef>
                <a:spcPts val="0"/>
              </a:spcBef>
              <a:spcAft>
                <a:spcPts val="0"/>
              </a:spcAft>
              <a:buNone/>
            </a:pPr>
            <a:r>
              <a:t/>
            </a:r>
            <a:endParaRPr sz="1600"/>
          </a:p>
          <a:p>
            <a:pPr indent="-330200" lvl="0" marL="457200" rtl="0" algn="l">
              <a:lnSpc>
                <a:spcPct val="150000"/>
              </a:lnSpc>
              <a:spcBef>
                <a:spcPts val="0"/>
              </a:spcBef>
              <a:spcAft>
                <a:spcPts val="0"/>
              </a:spcAft>
              <a:buSzPts val="1600"/>
              <a:buChar char="❏"/>
            </a:pPr>
            <a:r>
              <a:rPr b="1" lang="en-GB" sz="1600"/>
              <a:t>For all experiments used:</a:t>
            </a:r>
            <a:r>
              <a:rPr lang="en-GB" sz="1600"/>
              <a:t> </a:t>
            </a:r>
            <a:endParaRPr sz="1600"/>
          </a:p>
          <a:p>
            <a:pPr indent="-330200" lvl="1" marL="914400" rtl="0" algn="l">
              <a:lnSpc>
                <a:spcPct val="150000"/>
              </a:lnSpc>
              <a:spcBef>
                <a:spcPts val="0"/>
              </a:spcBef>
              <a:spcAft>
                <a:spcPts val="0"/>
              </a:spcAft>
              <a:buSzPts val="1600"/>
              <a:buChar char="❏"/>
            </a:pPr>
            <a:r>
              <a:rPr lang="en-GB" sz="1600"/>
              <a:t>non-indexed key-value store workload and different load profiles</a:t>
            </a:r>
            <a:endParaRPr sz="1600"/>
          </a:p>
          <a:p>
            <a:pPr indent="0" lvl="0" marL="457200" rtl="0" algn="l">
              <a:lnSpc>
                <a:spcPct val="150000"/>
              </a:lnSpc>
              <a:spcBef>
                <a:spcPts val="0"/>
              </a:spcBef>
              <a:spcAft>
                <a:spcPts val="0"/>
              </a:spcAft>
              <a:buNone/>
            </a:pPr>
            <a:r>
              <a:t/>
            </a:r>
            <a:endParaRPr sz="1600"/>
          </a:p>
          <a:p>
            <a:pPr indent="0" lvl="0" marL="45720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t/>
            </a:r>
            <a:endParaRPr sz="1800"/>
          </a:p>
          <a:p>
            <a:pPr indent="0" lvl="0" marL="0" rtl="0" algn="l">
              <a:lnSpc>
                <a:spcPct val="150000"/>
              </a:lnSpc>
              <a:spcBef>
                <a:spcPts val="0"/>
              </a:spcBef>
              <a:spcAft>
                <a:spcPts val="0"/>
              </a:spcAft>
              <a:buNone/>
            </a:pPr>
            <a:r>
              <a:t/>
            </a:r>
            <a:endParaRPr sz="1600"/>
          </a:p>
          <a:p>
            <a:pPr indent="0" lvl="0" marL="1371600" rtl="0" algn="l">
              <a:lnSpc>
                <a:spcPct val="150000"/>
              </a:lnSpc>
              <a:spcBef>
                <a:spcPts val="0"/>
              </a:spcBef>
              <a:spcAft>
                <a:spcPts val="0"/>
              </a:spcAft>
              <a:buNone/>
            </a:pPr>
            <a:r>
              <a:t/>
            </a:r>
            <a:endParaRPr sz="1600"/>
          </a:p>
        </p:txBody>
      </p:sp>
      <p:sp>
        <p:nvSpPr>
          <p:cNvPr id="403" name="Google Shape;403;p4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04" name="Google Shape;404;p44"/>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405" name="Google Shape;405;p44"/>
          <p:cNvPicPr preferRelativeResize="0"/>
          <p:nvPr/>
        </p:nvPicPr>
        <p:blipFill>
          <a:blip r:embed="rId3">
            <a:alphaModFix/>
          </a:blip>
          <a:stretch>
            <a:fillRect/>
          </a:stretch>
        </p:blipFill>
        <p:spPr>
          <a:xfrm>
            <a:off x="4647425" y="1338100"/>
            <a:ext cx="4386326" cy="24673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pic>
        <p:nvPicPr>
          <p:cNvPr id="410" name="Google Shape;410;p45"/>
          <p:cNvPicPr preferRelativeResize="0"/>
          <p:nvPr/>
        </p:nvPicPr>
        <p:blipFill rotWithShape="1">
          <a:blip r:embed="rId3">
            <a:alphaModFix/>
          </a:blip>
          <a:srcRect b="49818" l="17940" r="23121" t="21067"/>
          <a:stretch/>
        </p:blipFill>
        <p:spPr>
          <a:xfrm>
            <a:off x="3937325" y="1200875"/>
            <a:ext cx="5152824" cy="1650351"/>
          </a:xfrm>
          <a:prstGeom prst="rect">
            <a:avLst/>
          </a:prstGeom>
          <a:noFill/>
          <a:ln>
            <a:noFill/>
          </a:ln>
        </p:spPr>
      </p:pic>
      <p:sp>
        <p:nvSpPr>
          <p:cNvPr id="411" name="Google Shape;411;p45"/>
          <p:cNvSpPr txBox="1"/>
          <p:nvPr>
            <p:ph idx="1" type="body"/>
          </p:nvPr>
        </p:nvSpPr>
        <p:spPr>
          <a:xfrm>
            <a:off x="58350" y="826525"/>
            <a:ext cx="8955600" cy="4271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GB" sz="1800"/>
              <a:t>Load Adaptation and Query Latency (Spike Load Profile):</a:t>
            </a:r>
            <a:r>
              <a:rPr lang="en-GB" sz="1600"/>
              <a:t> </a:t>
            </a:r>
            <a:endParaRPr sz="1600"/>
          </a:p>
          <a:p>
            <a:pPr indent="0" lvl="0" marL="0" rtl="0" algn="l">
              <a:lnSpc>
                <a:spcPct val="115000"/>
              </a:lnSpc>
              <a:spcBef>
                <a:spcPts val="0"/>
              </a:spcBef>
              <a:spcAft>
                <a:spcPts val="0"/>
              </a:spcAft>
              <a:buNone/>
            </a:pPr>
            <a:r>
              <a:rPr b="1" lang="en-GB" sz="1600"/>
              <a:t>Observations:</a:t>
            </a:r>
            <a:r>
              <a:rPr lang="en-GB" sz="1600"/>
              <a:t> </a:t>
            </a:r>
            <a:endParaRPr sz="1600"/>
          </a:p>
          <a:p>
            <a:pPr indent="-330200" lvl="0" marL="914400" rtl="0" algn="l">
              <a:lnSpc>
                <a:spcPct val="115000"/>
              </a:lnSpc>
              <a:spcBef>
                <a:spcPts val="0"/>
              </a:spcBef>
              <a:spcAft>
                <a:spcPts val="0"/>
              </a:spcAft>
              <a:buSzPts val="1600"/>
              <a:buChar char="❏"/>
            </a:pPr>
            <a:r>
              <a:rPr lang="en-GB" sz="1600"/>
              <a:t>ECL never draws the baseline</a:t>
            </a:r>
            <a:endParaRPr sz="1600"/>
          </a:p>
          <a:p>
            <a:pPr indent="-330200" lvl="0" marL="914400" rtl="0" algn="l">
              <a:lnSpc>
                <a:spcPct val="115000"/>
              </a:lnSpc>
              <a:spcBef>
                <a:spcPts val="0"/>
              </a:spcBef>
              <a:spcAft>
                <a:spcPts val="0"/>
              </a:spcAft>
              <a:buSzPts val="1600"/>
              <a:buChar char="❏"/>
            </a:pPr>
            <a:r>
              <a:rPr lang="en-GB" sz="1600"/>
              <a:t>ECL significantly improves </a:t>
            </a:r>
            <a:endParaRPr sz="1600"/>
          </a:p>
          <a:p>
            <a:pPr indent="0" lvl="0" marL="0" rtl="0" algn="l">
              <a:lnSpc>
                <a:spcPct val="115000"/>
              </a:lnSpc>
              <a:spcBef>
                <a:spcPts val="0"/>
              </a:spcBef>
              <a:spcAft>
                <a:spcPts val="0"/>
              </a:spcAft>
              <a:buNone/>
            </a:pPr>
            <a:r>
              <a:rPr lang="en-GB" sz="1600"/>
              <a:t>                    energy proportionality, </a:t>
            </a:r>
            <a:endParaRPr sz="1600"/>
          </a:p>
          <a:p>
            <a:pPr indent="0" lvl="0" marL="0" rtl="0" algn="l">
              <a:lnSpc>
                <a:spcPct val="115000"/>
              </a:lnSpc>
              <a:spcBef>
                <a:spcPts val="0"/>
              </a:spcBef>
              <a:spcAft>
                <a:spcPts val="0"/>
              </a:spcAft>
              <a:buNone/>
            </a:pPr>
            <a:r>
              <a:rPr lang="en-GB" sz="1600"/>
              <a:t>                    especially in load situations: 50 %</a:t>
            </a:r>
            <a:endParaRPr sz="1600"/>
          </a:p>
          <a:p>
            <a:pPr indent="0" lvl="0" marL="1828800" rtl="0" algn="l">
              <a:lnSpc>
                <a:spcPct val="115000"/>
              </a:lnSpc>
              <a:spcBef>
                <a:spcPts val="0"/>
              </a:spcBef>
              <a:spcAft>
                <a:spcPts val="0"/>
              </a:spcAft>
              <a:buNone/>
            </a:pPr>
            <a:r>
              <a:rPr lang="en-GB" sz="1600"/>
              <a:t> </a:t>
            </a:r>
            <a:endParaRPr sz="1600"/>
          </a:p>
          <a:p>
            <a:pPr indent="-330200" lvl="0" marL="457200" rtl="0" algn="l">
              <a:lnSpc>
                <a:spcPct val="115000"/>
              </a:lnSpc>
              <a:spcBef>
                <a:spcPts val="0"/>
              </a:spcBef>
              <a:spcAft>
                <a:spcPts val="0"/>
              </a:spcAft>
              <a:buSzPts val="1600"/>
              <a:buChar char="-"/>
            </a:pPr>
            <a:r>
              <a:rPr b="1" lang="en-GB" sz="1600"/>
              <a:t>80 s:</a:t>
            </a:r>
            <a:r>
              <a:rPr lang="en-GB" sz="1600"/>
              <a:t> spike load profile generates an overload situation → system receives </a:t>
            </a:r>
            <a:endParaRPr sz="1600"/>
          </a:p>
          <a:p>
            <a:pPr indent="0" lvl="0" marL="0" rtl="0" algn="l">
              <a:lnSpc>
                <a:spcPct val="115000"/>
              </a:lnSpc>
              <a:spcBef>
                <a:spcPts val="0"/>
              </a:spcBef>
              <a:spcAft>
                <a:spcPts val="0"/>
              </a:spcAft>
              <a:buNone/>
            </a:pPr>
            <a:r>
              <a:rPr lang="en-GB" sz="1600"/>
              <a:t>          more queries than it can handle.  </a:t>
            </a:r>
            <a:endParaRPr sz="1600"/>
          </a:p>
          <a:p>
            <a:pPr indent="-330200" lvl="0" marL="457200" rtl="0" algn="l">
              <a:lnSpc>
                <a:spcPct val="115000"/>
              </a:lnSpc>
              <a:spcBef>
                <a:spcPts val="0"/>
              </a:spcBef>
              <a:spcAft>
                <a:spcPts val="0"/>
              </a:spcAft>
              <a:buSzPts val="1600"/>
              <a:buChar char="-"/>
            </a:pPr>
            <a:r>
              <a:rPr lang="en-GB" sz="1600"/>
              <a:t>Baseline stays for 50 s in the overload state, while </a:t>
            </a:r>
            <a:endParaRPr sz="1600"/>
          </a:p>
          <a:p>
            <a:pPr indent="-330200" lvl="0" marL="457200" rtl="0" algn="l">
              <a:lnSpc>
                <a:spcPct val="115000"/>
              </a:lnSpc>
              <a:spcBef>
                <a:spcPts val="0"/>
              </a:spcBef>
              <a:spcAft>
                <a:spcPts val="0"/>
              </a:spcAft>
              <a:buSzPts val="1600"/>
              <a:buChar char="-"/>
            </a:pPr>
            <a:r>
              <a:rPr lang="en-GB" sz="1600"/>
              <a:t>ECL resides for 20 s there → still draws less power.</a:t>
            </a:r>
            <a:endParaRPr sz="1600"/>
          </a:p>
          <a:p>
            <a:pPr indent="-330200" lvl="0" marL="457200" rtl="0" algn="l">
              <a:lnSpc>
                <a:spcPct val="115000"/>
              </a:lnSpc>
              <a:spcBef>
                <a:spcPts val="0"/>
              </a:spcBef>
              <a:spcAft>
                <a:spcPts val="0"/>
              </a:spcAft>
              <a:buSzPts val="1600"/>
              <a:buChar char="-"/>
            </a:pPr>
            <a:r>
              <a:rPr lang="en-GB" sz="1600"/>
              <a:t>Response time limit violations happened only within the overload situation.</a:t>
            </a:r>
            <a:endParaRPr sz="1600"/>
          </a:p>
          <a:p>
            <a:pPr indent="-330200" lvl="0" marL="457200" rtl="0" algn="l">
              <a:lnSpc>
                <a:spcPct val="115000"/>
              </a:lnSpc>
              <a:spcBef>
                <a:spcPts val="0"/>
              </a:spcBef>
              <a:spcAft>
                <a:spcPts val="0"/>
              </a:spcAft>
              <a:buSzPts val="1600"/>
              <a:buChar char="-"/>
            </a:pPr>
            <a:r>
              <a:rPr lang="en-GB" sz="1600"/>
              <a:t>Increased ECL base frequency slightly improves the query latencies.</a:t>
            </a:r>
            <a:endParaRPr sz="1600"/>
          </a:p>
          <a:p>
            <a:pPr indent="0" lvl="0" marL="45720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600"/>
          </a:p>
          <a:p>
            <a:pPr indent="0" lvl="0" marL="1371600" rtl="0" algn="l">
              <a:lnSpc>
                <a:spcPct val="115000"/>
              </a:lnSpc>
              <a:spcBef>
                <a:spcPts val="0"/>
              </a:spcBef>
              <a:spcAft>
                <a:spcPts val="0"/>
              </a:spcAft>
              <a:buNone/>
            </a:pPr>
            <a:r>
              <a:t/>
            </a:r>
            <a:endParaRPr sz="1600"/>
          </a:p>
        </p:txBody>
      </p:sp>
      <p:sp>
        <p:nvSpPr>
          <p:cNvPr id="412" name="Google Shape;412;p45"/>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a:t>
            </a:r>
            <a:r>
              <a:rPr lang="en-GB" sz="4000"/>
              <a:t> </a:t>
            </a:r>
            <a:r>
              <a:rPr lang="en-GB" sz="4000"/>
              <a:t>-</a:t>
            </a:r>
            <a:r>
              <a:rPr lang="en-GB" sz="4000"/>
              <a:t> </a:t>
            </a:r>
            <a:r>
              <a:rPr lang="en-GB" sz="4000"/>
              <a:t>to</a:t>
            </a:r>
            <a:r>
              <a:rPr lang="en-GB" sz="4000"/>
              <a:t> </a:t>
            </a:r>
            <a:r>
              <a:rPr lang="en-GB" sz="4000"/>
              <a:t>-</a:t>
            </a:r>
            <a:r>
              <a:rPr lang="en-GB" sz="4000"/>
              <a:t> </a:t>
            </a:r>
            <a:r>
              <a:rPr lang="en-GB" sz="4000"/>
              <a:t>End Evaluation</a:t>
            </a:r>
            <a:endParaRPr sz="4000"/>
          </a:p>
        </p:txBody>
      </p:sp>
      <p:sp>
        <p:nvSpPr>
          <p:cNvPr id="413" name="Google Shape;413;p4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14" name="Google Shape;414;p45"/>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415" name="Google Shape;415;p45"/>
          <p:cNvPicPr preferRelativeResize="0"/>
          <p:nvPr/>
        </p:nvPicPr>
        <p:blipFill rotWithShape="1">
          <a:blip r:embed="rId3">
            <a:alphaModFix/>
          </a:blip>
          <a:srcRect b="49818" l="77272" r="8402" t="21067"/>
          <a:stretch/>
        </p:blipFill>
        <p:spPr>
          <a:xfrm>
            <a:off x="7340924" y="3050400"/>
            <a:ext cx="1309877" cy="14974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pic>
        <p:nvPicPr>
          <p:cNvPr id="420" name="Google Shape;420;p46"/>
          <p:cNvPicPr preferRelativeResize="0"/>
          <p:nvPr/>
        </p:nvPicPr>
        <p:blipFill rotWithShape="1">
          <a:blip r:embed="rId3">
            <a:alphaModFix/>
          </a:blip>
          <a:srcRect b="9569" l="17805" r="23256" t="60138"/>
          <a:stretch/>
        </p:blipFill>
        <p:spPr>
          <a:xfrm>
            <a:off x="3457925" y="1165500"/>
            <a:ext cx="5620973" cy="1627225"/>
          </a:xfrm>
          <a:prstGeom prst="rect">
            <a:avLst/>
          </a:prstGeom>
          <a:noFill/>
          <a:ln>
            <a:noFill/>
          </a:ln>
        </p:spPr>
      </p:pic>
      <p:sp>
        <p:nvSpPr>
          <p:cNvPr id="421" name="Google Shape;421;p46"/>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 - to - End Evaluation</a:t>
            </a:r>
            <a:endParaRPr sz="4000"/>
          </a:p>
        </p:txBody>
      </p:sp>
      <p:sp>
        <p:nvSpPr>
          <p:cNvPr id="422" name="Google Shape;422;p4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23" name="Google Shape;423;p46"/>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424" name="Google Shape;424;p46"/>
          <p:cNvPicPr preferRelativeResize="0"/>
          <p:nvPr/>
        </p:nvPicPr>
        <p:blipFill rotWithShape="1">
          <a:blip r:embed="rId3">
            <a:alphaModFix/>
          </a:blip>
          <a:srcRect b="9569" l="77211" r="8226" t="60138"/>
          <a:stretch/>
        </p:blipFill>
        <p:spPr>
          <a:xfrm>
            <a:off x="6694500" y="2802375"/>
            <a:ext cx="1564027" cy="1558051"/>
          </a:xfrm>
          <a:prstGeom prst="rect">
            <a:avLst/>
          </a:prstGeom>
          <a:noFill/>
          <a:ln>
            <a:noFill/>
          </a:ln>
        </p:spPr>
      </p:pic>
      <p:sp>
        <p:nvSpPr>
          <p:cNvPr id="425" name="Google Shape;425;p46"/>
          <p:cNvSpPr txBox="1"/>
          <p:nvPr>
            <p:ph idx="1" type="body"/>
          </p:nvPr>
        </p:nvSpPr>
        <p:spPr>
          <a:xfrm>
            <a:off x="79575" y="852150"/>
            <a:ext cx="9064500" cy="3799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GB" sz="1800"/>
              <a:t>Load Adaptation and Query Latency (Twitter Load Profile):</a:t>
            </a:r>
            <a:endParaRPr b="1" sz="1800"/>
          </a:p>
          <a:p>
            <a:pPr indent="-330200" lvl="0" marL="457200" rtl="0" algn="l">
              <a:lnSpc>
                <a:spcPct val="150000"/>
              </a:lnSpc>
              <a:spcBef>
                <a:spcPts val="0"/>
              </a:spcBef>
              <a:spcAft>
                <a:spcPts val="0"/>
              </a:spcAft>
              <a:buSzPts val="1600"/>
              <a:buChar char="❏"/>
            </a:pPr>
            <a:r>
              <a:rPr lang="en-GB" sz="1600"/>
              <a:t>Sudden load peaks</a:t>
            </a:r>
            <a:endParaRPr sz="1600"/>
          </a:p>
          <a:p>
            <a:pPr indent="-330200" lvl="0" marL="457200" rtl="0" algn="l">
              <a:lnSpc>
                <a:spcPct val="150000"/>
              </a:lnSpc>
              <a:spcBef>
                <a:spcPts val="0"/>
              </a:spcBef>
              <a:spcAft>
                <a:spcPts val="0"/>
              </a:spcAft>
              <a:buSzPts val="1600"/>
              <a:buChar char="❏"/>
            </a:pPr>
            <a:r>
              <a:rPr lang="en-GB" sz="1600"/>
              <a:t>Frequently alternating between </a:t>
            </a:r>
            <a:endParaRPr sz="1600"/>
          </a:p>
          <a:p>
            <a:pPr indent="0" lvl="0" marL="0" rtl="0" algn="l">
              <a:lnSpc>
                <a:spcPct val="150000"/>
              </a:lnSpc>
              <a:spcBef>
                <a:spcPts val="0"/>
              </a:spcBef>
              <a:spcAft>
                <a:spcPts val="0"/>
              </a:spcAft>
              <a:buNone/>
            </a:pPr>
            <a:r>
              <a:rPr lang="en-GB" sz="1600"/>
              <a:t>          increasing and decreasing the </a:t>
            </a:r>
            <a:endParaRPr sz="1600"/>
          </a:p>
          <a:p>
            <a:pPr indent="0" lvl="0" marL="0" rtl="0" algn="l">
              <a:lnSpc>
                <a:spcPct val="150000"/>
              </a:lnSpc>
              <a:spcBef>
                <a:spcPts val="0"/>
              </a:spcBef>
              <a:spcAft>
                <a:spcPts val="0"/>
              </a:spcAft>
              <a:buNone/>
            </a:pPr>
            <a:r>
              <a:rPr lang="en-GB" sz="1600"/>
              <a:t>          system load</a:t>
            </a:r>
            <a:endParaRPr sz="1600"/>
          </a:p>
          <a:p>
            <a:pPr indent="-330200" lvl="0" marL="457200" rtl="0" algn="l">
              <a:lnSpc>
                <a:spcPct val="150000"/>
              </a:lnSpc>
              <a:spcBef>
                <a:spcPts val="0"/>
              </a:spcBef>
              <a:spcAft>
                <a:spcPts val="0"/>
              </a:spcAft>
              <a:buSzPts val="1600"/>
              <a:buChar char="❏"/>
            </a:pPr>
            <a:r>
              <a:rPr b="1" lang="en-GB" sz="1600"/>
              <a:t>Observations: </a:t>
            </a:r>
            <a:endParaRPr sz="1600"/>
          </a:p>
          <a:p>
            <a:pPr indent="-330200" lvl="1" marL="914400" rtl="0" algn="l">
              <a:lnSpc>
                <a:spcPct val="150000"/>
              </a:lnSpc>
              <a:spcBef>
                <a:spcPts val="0"/>
              </a:spcBef>
              <a:spcAft>
                <a:spcPts val="0"/>
              </a:spcAft>
              <a:buSzPts val="1600"/>
              <a:buChar char="❏"/>
            </a:pPr>
            <a:r>
              <a:rPr lang="en-GB" sz="1600"/>
              <a:t>ECL draws            </a:t>
            </a:r>
            <a:r>
              <a:rPr lang="en-GB" sz="2400">
                <a:solidFill>
                  <a:srgbClr val="FFD966"/>
                </a:solidFill>
              </a:rPr>
              <a:t>&lt;       </a:t>
            </a:r>
            <a:r>
              <a:rPr lang="en-GB" sz="1600">
                <a:solidFill>
                  <a:srgbClr val="FFD966"/>
                </a:solidFill>
              </a:rPr>
              <a:t> </a:t>
            </a:r>
            <a:r>
              <a:rPr lang="en-GB" sz="1600"/>
              <a:t>the baseline	</a:t>
            </a:r>
            <a:endParaRPr sz="1600"/>
          </a:p>
          <a:p>
            <a:pPr indent="-330200" lvl="1" marL="914400" rtl="0" algn="l">
              <a:lnSpc>
                <a:spcPct val="150000"/>
              </a:lnSpc>
              <a:spcBef>
                <a:spcPts val="0"/>
              </a:spcBef>
              <a:spcAft>
                <a:spcPts val="0"/>
              </a:spcAft>
              <a:buSzPts val="1600"/>
              <a:buChar char="❏"/>
            </a:pPr>
            <a:r>
              <a:rPr lang="en-GB" sz="1600"/>
              <a:t>ECL takes more time to adapt the hardware configuration to the </a:t>
            </a:r>
            <a:endParaRPr sz="1600"/>
          </a:p>
          <a:p>
            <a:pPr indent="0" lvl="0" marL="914400" rtl="0" algn="l">
              <a:lnSpc>
                <a:spcPct val="150000"/>
              </a:lnSpc>
              <a:spcBef>
                <a:spcPts val="0"/>
              </a:spcBef>
              <a:spcAft>
                <a:spcPts val="0"/>
              </a:spcAft>
              <a:buNone/>
            </a:pPr>
            <a:r>
              <a:rPr lang="en-GB" sz="1600"/>
              <a:t>sudden load peaks</a:t>
            </a:r>
            <a:endParaRPr sz="1600"/>
          </a:p>
          <a:p>
            <a:pPr indent="-330200" lvl="1" marL="914400" rtl="0" algn="l">
              <a:lnSpc>
                <a:spcPct val="150000"/>
              </a:lnSpc>
              <a:spcBef>
                <a:spcPts val="0"/>
              </a:spcBef>
              <a:spcAft>
                <a:spcPts val="0"/>
              </a:spcAft>
              <a:buSzPts val="1600"/>
              <a:buChar char="❏"/>
            </a:pPr>
            <a:r>
              <a:rPr lang="en-GB" sz="1600"/>
              <a:t>Outliers caused by sudden load peaks → </a:t>
            </a:r>
            <a:r>
              <a:rPr b="1" lang="en-GB" sz="1600"/>
              <a:t>Solution</a:t>
            </a:r>
            <a:r>
              <a:rPr lang="en-GB" sz="1600"/>
              <a:t> → increasing the ECL base frequency to 2 Hz</a:t>
            </a:r>
            <a:endParaRPr sz="1600"/>
          </a:p>
          <a:p>
            <a:pPr indent="0" lvl="0" marL="457200" rtl="0" algn="l">
              <a:lnSpc>
                <a:spcPct val="150000"/>
              </a:lnSpc>
              <a:spcBef>
                <a:spcPts val="0"/>
              </a:spcBef>
              <a:spcAft>
                <a:spcPts val="0"/>
              </a:spcAft>
              <a:buNone/>
            </a:pPr>
            <a:r>
              <a:t/>
            </a:r>
            <a:endParaRPr sz="1600"/>
          </a:p>
          <a:p>
            <a:pPr indent="0" lvl="0" marL="0" rtl="0" algn="l">
              <a:lnSpc>
                <a:spcPct val="150000"/>
              </a:lnSpc>
              <a:spcBef>
                <a:spcPts val="0"/>
              </a:spcBef>
              <a:spcAft>
                <a:spcPts val="0"/>
              </a:spcAft>
              <a:buNone/>
            </a:pPr>
            <a:r>
              <a:t/>
            </a:r>
            <a:endParaRPr sz="1800"/>
          </a:p>
          <a:p>
            <a:pPr indent="0" lvl="0" marL="0" rtl="0" algn="l">
              <a:lnSpc>
                <a:spcPct val="150000"/>
              </a:lnSpc>
              <a:spcBef>
                <a:spcPts val="0"/>
              </a:spcBef>
              <a:spcAft>
                <a:spcPts val="0"/>
              </a:spcAft>
              <a:buNone/>
            </a:pPr>
            <a:r>
              <a:t/>
            </a:r>
            <a:endParaRPr sz="1600"/>
          </a:p>
          <a:p>
            <a:pPr indent="0" lvl="0" marL="1371600" rtl="0" algn="l">
              <a:lnSpc>
                <a:spcPct val="150000"/>
              </a:lnSpc>
              <a:spcBef>
                <a:spcPts val="0"/>
              </a:spcBef>
              <a:spcAft>
                <a:spcPts val="0"/>
              </a:spcAft>
              <a:buNone/>
            </a:pPr>
            <a:r>
              <a:t/>
            </a:r>
            <a:endParaRPr sz="1600"/>
          </a:p>
        </p:txBody>
      </p:sp>
      <p:sp>
        <p:nvSpPr>
          <p:cNvPr id="426" name="Google Shape;426;p46"/>
          <p:cNvSpPr/>
          <p:nvPr/>
        </p:nvSpPr>
        <p:spPr>
          <a:xfrm rot="1628819">
            <a:off x="2141299" y="3197537"/>
            <a:ext cx="340019" cy="273870"/>
          </a:xfrm>
          <a:prstGeom prst="lightningBolt">
            <a:avLst/>
          </a:prstGeom>
          <a:solidFill>
            <a:srgbClr val="FFE59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7"/>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 - to - End Evaluation</a:t>
            </a:r>
            <a:endParaRPr sz="4000"/>
          </a:p>
        </p:txBody>
      </p:sp>
      <p:sp>
        <p:nvSpPr>
          <p:cNvPr id="432" name="Google Shape;432;p4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33" name="Google Shape;433;p47"/>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434" name="Google Shape;434;p47"/>
          <p:cNvSpPr txBox="1"/>
          <p:nvPr/>
        </p:nvSpPr>
        <p:spPr>
          <a:xfrm>
            <a:off x="457175" y="1020650"/>
            <a:ext cx="8229600" cy="363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800">
                <a:solidFill>
                  <a:schemeClr val="dk1"/>
                </a:solidFill>
                <a:latin typeface="Calibri"/>
                <a:ea typeface="Calibri"/>
                <a:cs typeface="Calibri"/>
                <a:sym typeface="Calibri"/>
              </a:rPr>
              <a:t>Energy Savings</a:t>
            </a:r>
            <a:r>
              <a:rPr b="1" lang="en-GB"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One of the objectives of this study was to find a way to increase the energy</a:t>
            </a:r>
            <a:r>
              <a:rPr lang="en-GB" sz="1800">
                <a:solidFill>
                  <a:schemeClr val="dk1"/>
                </a:solidFill>
                <a:latin typeface="Calibri"/>
                <a:ea typeface="Calibri"/>
                <a:cs typeface="Calibri"/>
                <a:sym typeface="Calibri"/>
              </a:rPr>
              <a:t> </a:t>
            </a:r>
            <a:r>
              <a:rPr lang="en-GB">
                <a:solidFill>
                  <a:schemeClr val="dk1"/>
                </a:solidFill>
                <a:latin typeface="Calibri"/>
                <a:ea typeface="Calibri"/>
                <a:cs typeface="Calibri"/>
                <a:sym typeface="Calibri"/>
              </a:rPr>
              <a:t>efficiency of a DBMS, meaning a decreased overall energy consumption</a:t>
            </a:r>
            <a:endParaRPr>
              <a:solidFill>
                <a:schemeClr val="dk1"/>
              </a:solidFill>
              <a:latin typeface="Calibri"/>
              <a:ea typeface="Calibri"/>
              <a:cs typeface="Calibri"/>
              <a:sym typeface="Calibri"/>
            </a:endParaRPr>
          </a:p>
          <a:p>
            <a:pPr indent="0" lvl="0" marL="45720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main conclusions were:</a:t>
            </a:r>
            <a:endParaRPr>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most energy savings were made with non-indexed workloads</a:t>
            </a:r>
            <a:endParaRPr>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measured energy savings for indexed workloads reach from 15.8% to 23.4%</a:t>
            </a:r>
            <a:endParaRPr>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SSB benchmark requires in average a higher uncore clock, because of the increased data volume that needs to be shipped between partitions</a:t>
            </a:r>
            <a:endParaRPr>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48"/>
          <p:cNvSpPr/>
          <p:nvPr/>
        </p:nvSpPr>
        <p:spPr>
          <a:xfrm>
            <a:off x="7171350" y="3572250"/>
            <a:ext cx="1625100" cy="65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0" name="Google Shape;440;p48"/>
          <p:cNvPicPr preferRelativeResize="0"/>
          <p:nvPr/>
        </p:nvPicPr>
        <p:blipFill>
          <a:blip r:embed="rId3">
            <a:alphaModFix/>
          </a:blip>
          <a:stretch>
            <a:fillRect/>
          </a:stretch>
        </p:blipFill>
        <p:spPr>
          <a:xfrm>
            <a:off x="3335150" y="3030250"/>
            <a:ext cx="2379300" cy="1737025"/>
          </a:xfrm>
          <a:prstGeom prst="rect">
            <a:avLst/>
          </a:prstGeom>
          <a:noFill/>
          <a:ln>
            <a:noFill/>
          </a:ln>
        </p:spPr>
      </p:pic>
      <p:sp>
        <p:nvSpPr>
          <p:cNvPr id="441" name="Google Shape;441;p48"/>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 - to - End Evaluation</a:t>
            </a:r>
            <a:endParaRPr sz="4000"/>
          </a:p>
        </p:txBody>
      </p:sp>
      <p:sp>
        <p:nvSpPr>
          <p:cNvPr id="442" name="Google Shape;442;p4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43" name="Google Shape;443;p48"/>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444" name="Google Shape;444;p48"/>
          <p:cNvSpPr txBox="1"/>
          <p:nvPr/>
        </p:nvSpPr>
        <p:spPr>
          <a:xfrm>
            <a:off x="362600" y="698400"/>
            <a:ext cx="8324400" cy="273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800">
                <a:solidFill>
                  <a:schemeClr val="dk1"/>
                </a:solidFill>
                <a:latin typeface="Calibri"/>
                <a:ea typeface="Calibri"/>
                <a:cs typeface="Calibri"/>
                <a:sym typeface="Calibri"/>
              </a:rPr>
              <a:t>Energy Profile Adaptation</a:t>
            </a:r>
            <a:r>
              <a:rPr b="1" lang="en-GB"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While the previous experiments assume a static workload, in this topic it was study the energy profile adaptations caused by changing workloads</a:t>
            </a:r>
            <a:endParaRPr>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main conclusions were:</a:t>
            </a:r>
            <a:endParaRPr>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Choosing the right configuration can significantly improve energy efficiency, performance and response time</a:t>
            </a:r>
            <a:endParaRPr>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 The active energy profile maintenance at run time is critical for a static workload and especially for changing workloads.</a:t>
            </a:r>
            <a:endParaRPr>
              <a:solidFill>
                <a:schemeClr val="dk1"/>
              </a:solidFill>
              <a:latin typeface="Calibri"/>
              <a:ea typeface="Calibri"/>
              <a:cs typeface="Calibri"/>
              <a:sym typeface="Calibri"/>
            </a:endParaRPr>
          </a:p>
          <a:p>
            <a:pPr indent="0" lvl="0" marL="91440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a:solidFill>
                <a:schemeClr val="dk1"/>
              </a:solidFill>
              <a:latin typeface="Calibri"/>
              <a:ea typeface="Calibri"/>
              <a:cs typeface="Calibri"/>
              <a:sym typeface="Calibri"/>
            </a:endParaRPr>
          </a:p>
        </p:txBody>
      </p:sp>
      <p:sp>
        <p:nvSpPr>
          <p:cNvPr id="445" name="Google Shape;445;p48"/>
          <p:cNvSpPr txBox="1"/>
          <p:nvPr/>
        </p:nvSpPr>
        <p:spPr>
          <a:xfrm>
            <a:off x="7131000" y="3594138"/>
            <a:ext cx="2013000" cy="7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libri"/>
                <a:ea typeface="Calibri"/>
                <a:cs typeface="Calibri"/>
                <a:sym typeface="Calibri"/>
              </a:rPr>
              <a:t>The work load switch happens at 40s </a:t>
            </a:r>
            <a:endParaRPr>
              <a:latin typeface="Calibri"/>
              <a:ea typeface="Calibri"/>
              <a:cs typeface="Calibri"/>
              <a:sym typeface="Calibri"/>
            </a:endParaRPr>
          </a:p>
        </p:txBody>
      </p:sp>
      <p:cxnSp>
        <p:nvCxnSpPr>
          <p:cNvPr id="446" name="Google Shape;446;p48"/>
          <p:cNvCxnSpPr>
            <a:stCxn id="440" idx="3"/>
          </p:cNvCxnSpPr>
          <p:nvPr/>
        </p:nvCxnSpPr>
        <p:spPr>
          <a:xfrm>
            <a:off x="5714450" y="3898762"/>
            <a:ext cx="1282200" cy="72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49"/>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End - to - End Evaluation</a:t>
            </a:r>
            <a:endParaRPr sz="4000"/>
          </a:p>
        </p:txBody>
      </p:sp>
      <p:sp>
        <p:nvSpPr>
          <p:cNvPr id="452" name="Google Shape;452;p4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53" name="Google Shape;453;p49"/>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454" name="Google Shape;454;p49"/>
          <p:cNvSpPr txBox="1"/>
          <p:nvPr/>
        </p:nvSpPr>
        <p:spPr>
          <a:xfrm>
            <a:off x="362600" y="698400"/>
            <a:ext cx="8324400" cy="273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800">
                <a:solidFill>
                  <a:schemeClr val="dk1"/>
                </a:solidFill>
                <a:latin typeface="Calibri"/>
                <a:ea typeface="Calibri"/>
                <a:cs typeface="Calibri"/>
                <a:sym typeface="Calibri"/>
              </a:rPr>
              <a:t>Energy Profile Adaptation:</a:t>
            </a:r>
            <a:endParaRPr b="1" sz="1800">
              <a:solidFill>
                <a:schemeClr val="dk1"/>
              </a:solidFill>
              <a:latin typeface="Calibri"/>
              <a:ea typeface="Calibri"/>
              <a:cs typeface="Calibri"/>
              <a:sym typeface="Calibri"/>
            </a:endParaRPr>
          </a:p>
          <a:p>
            <a:pPr indent="-317500" lvl="0"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ECL static setting without any energy profile adaptation draws significantly more energy and is mostly not able to stay within the query response time limit</a:t>
            </a:r>
            <a:endParaRPr>
              <a:solidFill>
                <a:schemeClr val="dk1"/>
              </a:solidFill>
              <a:latin typeface="Calibri"/>
              <a:ea typeface="Calibri"/>
              <a:cs typeface="Calibri"/>
              <a:sym typeface="Calibri"/>
            </a:endParaRPr>
          </a:p>
          <a:p>
            <a:pPr indent="-317500" lvl="0"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In contrast,the ECL online and ECL multiplex settings consume about 25% less power and are able to stay within the response time limit</a:t>
            </a:r>
            <a:endParaRPr>
              <a:solidFill>
                <a:schemeClr val="dk1"/>
              </a:solidFill>
              <a:latin typeface="Calibri"/>
              <a:ea typeface="Calibri"/>
              <a:cs typeface="Calibri"/>
              <a:sym typeface="Calibri"/>
            </a:endParaRPr>
          </a:p>
          <a:p>
            <a:pPr indent="0" lvl="0" marL="91440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0" lvl="0" marL="91440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a:solidFill>
                <a:schemeClr val="dk1"/>
              </a:solidFill>
              <a:latin typeface="Calibri"/>
              <a:ea typeface="Calibri"/>
              <a:cs typeface="Calibri"/>
              <a:sym typeface="Calibri"/>
            </a:endParaRPr>
          </a:p>
        </p:txBody>
      </p:sp>
      <p:pic>
        <p:nvPicPr>
          <p:cNvPr id="455" name="Google Shape;455;p49"/>
          <p:cNvPicPr preferRelativeResize="0"/>
          <p:nvPr/>
        </p:nvPicPr>
        <p:blipFill>
          <a:blip r:embed="rId3">
            <a:alphaModFix/>
          </a:blip>
          <a:stretch>
            <a:fillRect/>
          </a:stretch>
        </p:blipFill>
        <p:spPr>
          <a:xfrm>
            <a:off x="2008552" y="2571752"/>
            <a:ext cx="5032500" cy="2024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50"/>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Related Work</a:t>
            </a:r>
            <a:endParaRPr sz="4000"/>
          </a:p>
        </p:txBody>
      </p:sp>
      <p:sp>
        <p:nvSpPr>
          <p:cNvPr id="461" name="Google Shape;461;p5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62" name="Google Shape;462;p50"/>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463" name="Google Shape;463;p50"/>
          <p:cNvSpPr txBox="1"/>
          <p:nvPr/>
        </p:nvSpPr>
        <p:spPr>
          <a:xfrm>
            <a:off x="457175" y="1020650"/>
            <a:ext cx="8229600" cy="37467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energy efficiency of database servers is a critical research topic, because the scalability of database servers is limited by the“energy wall”.</a:t>
            </a:r>
            <a:endParaRPr>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b="1" lang="en-GB">
                <a:solidFill>
                  <a:schemeClr val="dk1"/>
                </a:solidFill>
                <a:latin typeface="Calibri"/>
                <a:ea typeface="Calibri"/>
                <a:cs typeface="Calibri"/>
                <a:sym typeface="Calibri"/>
              </a:rPr>
              <a:t>Energy analysis:</a:t>
            </a:r>
            <a:endParaRPr b="1">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Early works started with analyzing the potential of DVFS to increase the energy efficiency of a </a:t>
            </a:r>
            <a:r>
              <a:rPr lang="en-GB">
                <a:solidFill>
                  <a:schemeClr val="dk1"/>
                </a:solidFill>
                <a:latin typeface="Calibri"/>
                <a:ea typeface="Calibri"/>
                <a:cs typeface="Calibri"/>
                <a:sym typeface="Calibri"/>
              </a:rPr>
              <a:t>database</a:t>
            </a:r>
            <a:r>
              <a:rPr lang="en-GB">
                <a:solidFill>
                  <a:schemeClr val="dk1"/>
                </a:solidFill>
                <a:latin typeface="Calibri"/>
                <a:ea typeface="Calibri"/>
                <a:cs typeface="Calibri"/>
                <a:sym typeface="Calibri"/>
              </a:rPr>
              <a:t> server</a:t>
            </a:r>
            <a:endParaRPr>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 conclusion was that this approach is not feasible,because of the high static power consumption of the hardware that was available at that time and optimizations are only feasible at cluster level.</a:t>
            </a:r>
            <a:endParaRPr>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Software optimizations can significantly improve energy efficiency of a DBMS by considering energy as an additional </a:t>
            </a:r>
            <a:r>
              <a:rPr lang="en-GB">
                <a:solidFill>
                  <a:schemeClr val="dk1"/>
                </a:solidFill>
                <a:latin typeface="Calibri"/>
                <a:ea typeface="Calibri"/>
                <a:cs typeface="Calibri"/>
                <a:sym typeface="Calibri"/>
              </a:rPr>
              <a:t>optimization goal</a:t>
            </a:r>
            <a:endParaRPr>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51"/>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Related Work</a:t>
            </a:r>
            <a:endParaRPr sz="4000"/>
          </a:p>
        </p:txBody>
      </p:sp>
      <p:sp>
        <p:nvSpPr>
          <p:cNvPr id="469" name="Google Shape;469;p5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70" name="Google Shape;470;p51"/>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471" name="Google Shape;471;p51"/>
          <p:cNvSpPr txBox="1"/>
          <p:nvPr/>
        </p:nvSpPr>
        <p:spPr>
          <a:xfrm>
            <a:off x="457175" y="1020650"/>
            <a:ext cx="8229600" cy="3746700"/>
          </a:xfrm>
          <a:prstGeom prst="rect">
            <a:avLst/>
          </a:prstGeom>
          <a:noFill/>
          <a:ln>
            <a:noFill/>
          </a:ln>
        </p:spPr>
        <p:txBody>
          <a:bodyPr anchorCtr="0" anchor="t" bIns="91425" lIns="91425" spcFirstLastPara="1" rIns="91425" wrap="square" tIns="91425">
            <a:noAutofit/>
          </a:bodyPr>
          <a:lstStyle/>
          <a:p>
            <a:pPr indent="-317500" lvl="0" marL="914400" marR="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Fine-grained scheduling mechanisms are able to further improve the DBMS energy efficiency</a:t>
            </a:r>
            <a:endParaRPr>
              <a:solidFill>
                <a:schemeClr val="dk1"/>
              </a:solidFill>
              <a:latin typeface="Calibri"/>
              <a:ea typeface="Calibri"/>
              <a:cs typeface="Calibri"/>
              <a:sym typeface="Calibri"/>
            </a:endParaRPr>
          </a:p>
          <a:p>
            <a:pPr indent="-317500" lvl="0" marL="457200" marR="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Although that through the study of other </a:t>
            </a:r>
            <a:r>
              <a:rPr lang="en-GB">
                <a:solidFill>
                  <a:schemeClr val="dk1"/>
                </a:solidFill>
                <a:latin typeface="Calibri"/>
                <a:ea typeface="Calibri"/>
                <a:cs typeface="Calibri"/>
                <a:sym typeface="Calibri"/>
              </a:rPr>
              <a:t>research papers they manage to gather important information,  those conclusions were made by testing outdated hardware </a:t>
            </a:r>
            <a:r>
              <a:rPr lang="en-GB">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lnSpc>
                <a:spcPct val="150000"/>
              </a:lnSpc>
              <a:spcBef>
                <a:spcPts val="0"/>
              </a:spcBef>
              <a:spcAft>
                <a:spcPts val="0"/>
              </a:spcAft>
              <a:buClr>
                <a:schemeClr val="dk1"/>
              </a:buClr>
              <a:buSzPts val="1400"/>
              <a:buFont typeface="Calibri"/>
              <a:buChar char="❏"/>
            </a:pPr>
            <a:r>
              <a:rPr b="1" lang="en-GB">
                <a:solidFill>
                  <a:schemeClr val="dk1"/>
                </a:solidFill>
                <a:latin typeface="Calibri"/>
                <a:ea typeface="Calibri"/>
                <a:cs typeface="Calibri"/>
                <a:sym typeface="Calibri"/>
              </a:rPr>
              <a:t>Active Energy-Control:</a:t>
            </a:r>
            <a:endParaRPr b="1">
              <a:solidFill>
                <a:schemeClr val="dk1"/>
              </a:solidFill>
              <a:latin typeface="Calibri"/>
              <a:ea typeface="Calibri"/>
              <a:cs typeface="Calibri"/>
              <a:sym typeface="Calibri"/>
            </a:endParaRPr>
          </a:p>
          <a:p>
            <a:pPr indent="-317500" lvl="1" marL="914400" marR="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 In the context of distributed database systems, several approaches tried to achieve energy proportionality by dynamically powering individual servers down or up</a:t>
            </a:r>
            <a:endParaRPr>
              <a:solidFill>
                <a:schemeClr val="dk1"/>
              </a:solidFill>
              <a:latin typeface="Calibri"/>
              <a:ea typeface="Calibri"/>
              <a:cs typeface="Calibri"/>
              <a:sym typeface="Calibri"/>
            </a:endParaRPr>
          </a:p>
          <a:p>
            <a:pPr indent="-317500" lvl="1" marL="914400" marR="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Because of the high costs for moving data and power cycling single servers, those approaches are only applicable as long term solutions and negatively affect energy efficiency, since data movement consumes a high amount of energy and scale-up architectures usually exhibit a better performance compared to scale-out solutions.</a:t>
            </a:r>
            <a:endParaRPr>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6"/>
          <p:cNvSpPr txBox="1"/>
          <p:nvPr>
            <p:ph type="title"/>
          </p:nvPr>
        </p:nvSpPr>
        <p:spPr>
          <a:xfrm>
            <a:off x="457200" y="170250"/>
            <a:ext cx="8229600" cy="10629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600"/>
              <a:t>Energy-Control in current mainstream servers</a:t>
            </a:r>
            <a:endParaRPr sz="3600"/>
          </a:p>
        </p:txBody>
      </p:sp>
      <p:sp>
        <p:nvSpPr>
          <p:cNvPr id="120" name="Google Shape;120;p16"/>
          <p:cNvSpPr txBox="1"/>
          <p:nvPr>
            <p:ph idx="1" type="body"/>
          </p:nvPr>
        </p:nvSpPr>
        <p:spPr>
          <a:xfrm>
            <a:off x="457200" y="1233150"/>
            <a:ext cx="8229600" cy="3417900"/>
          </a:xfrm>
          <a:prstGeom prst="rect">
            <a:avLst/>
          </a:prstGeom>
          <a:noFill/>
          <a:ln>
            <a:noFill/>
          </a:ln>
        </p:spPr>
        <p:txBody>
          <a:bodyPr anchorCtr="0" anchor="t" bIns="45700" lIns="91425" spcFirstLastPara="1" rIns="91425" wrap="square" tIns="45700">
            <a:noAutofit/>
          </a:bodyPr>
          <a:lstStyle/>
          <a:p>
            <a:pPr indent="0" lvl="0" marL="914400" rtl="0" algn="l">
              <a:spcBef>
                <a:spcPts val="0"/>
              </a:spcBef>
              <a:spcAft>
                <a:spcPts val="0"/>
              </a:spcAft>
              <a:buNone/>
            </a:pPr>
            <a:r>
              <a:t/>
            </a:r>
            <a:endParaRPr sz="1400"/>
          </a:p>
          <a:p>
            <a:pPr indent="-317500" lvl="0" marL="457200" rtl="0" algn="l">
              <a:spcBef>
                <a:spcPts val="0"/>
              </a:spcBef>
              <a:spcAft>
                <a:spcPts val="0"/>
              </a:spcAft>
              <a:buSzPts val="1400"/>
              <a:buChar char="❏"/>
            </a:pPr>
            <a:r>
              <a:rPr lang="en-GB" sz="1400"/>
              <a:t>To analyze the energy optimization potential, as well as performance and power characteristics of a current system we are going to focus on two main system </a:t>
            </a:r>
            <a:r>
              <a:rPr lang="en-GB" sz="1400"/>
              <a:t>particular</a:t>
            </a:r>
            <a:r>
              <a:rPr lang="en-GB" sz="1400"/>
              <a:t> details:</a:t>
            </a:r>
            <a:endParaRPr sz="1400"/>
          </a:p>
          <a:p>
            <a:pPr indent="-317500" lvl="0" marL="914400" rtl="0" algn="l">
              <a:spcBef>
                <a:spcPts val="0"/>
              </a:spcBef>
              <a:spcAft>
                <a:spcPts val="0"/>
              </a:spcAft>
              <a:buSzPts val="1400"/>
              <a:buChar char="❏"/>
            </a:pPr>
            <a:r>
              <a:rPr lang="en-GB" sz="1400"/>
              <a:t>Available energy-control features</a:t>
            </a:r>
            <a:endParaRPr sz="1400"/>
          </a:p>
          <a:p>
            <a:pPr indent="-317500" lvl="0" marL="914400" rtl="0" algn="l">
              <a:spcBef>
                <a:spcPts val="0"/>
              </a:spcBef>
              <a:spcAft>
                <a:spcPts val="0"/>
              </a:spcAft>
              <a:buSzPts val="1400"/>
              <a:buChar char="❏"/>
            </a:pPr>
            <a:r>
              <a:rPr lang="en-GB" sz="1400"/>
              <a:t>Energy-related decisions that are made by the CPU</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GB" sz="1400"/>
              <a:t>Tested system specifications:</a:t>
            </a:r>
            <a:endParaRPr sz="1400"/>
          </a:p>
          <a:p>
            <a:pPr indent="-317500" lvl="1" marL="914400" rtl="0" algn="l">
              <a:spcBef>
                <a:spcPts val="0"/>
              </a:spcBef>
              <a:spcAft>
                <a:spcPts val="0"/>
              </a:spcAft>
              <a:buSzPts val="1400"/>
              <a:buChar char="❏"/>
            </a:pPr>
            <a:r>
              <a:rPr lang="en-GB" sz="1400"/>
              <a:t>2-socket server-class system</a:t>
            </a:r>
            <a:endParaRPr sz="1400"/>
          </a:p>
          <a:p>
            <a:pPr indent="-317500" lvl="1" marL="914400" rtl="0" algn="l">
              <a:spcBef>
                <a:spcPts val="0"/>
              </a:spcBef>
              <a:spcAft>
                <a:spcPts val="0"/>
              </a:spcAft>
              <a:buSzPts val="1400"/>
              <a:buChar char="❏"/>
            </a:pPr>
            <a:r>
              <a:rPr lang="en-GB" sz="1400"/>
              <a:t>Intel XeonE5-2690 v3 CPUs (Haswell-EP generation)</a:t>
            </a:r>
            <a:endParaRPr sz="1400"/>
          </a:p>
          <a:p>
            <a:pPr indent="-317500" lvl="1" marL="914400" rtl="0" algn="l">
              <a:spcBef>
                <a:spcPts val="0"/>
              </a:spcBef>
              <a:spcAft>
                <a:spcPts val="0"/>
              </a:spcAft>
              <a:buSzPts val="1400"/>
              <a:buChar char="❏"/>
            </a:pPr>
            <a:r>
              <a:rPr lang="en-GB" sz="1400"/>
              <a:t>256 GB DDR 4 RAM</a:t>
            </a:r>
            <a:endParaRPr sz="1400"/>
          </a:p>
          <a:p>
            <a:pPr indent="-317500" lvl="1" marL="914400" rtl="0" algn="l">
              <a:spcBef>
                <a:spcPts val="0"/>
              </a:spcBef>
              <a:spcAft>
                <a:spcPts val="0"/>
              </a:spcAft>
              <a:buSzPts val="1400"/>
              <a:buChar char="❏"/>
            </a:pPr>
            <a:r>
              <a:rPr lang="en-GB" sz="1400"/>
              <a:t>Each CPU consists of 12 physical cores </a:t>
            </a:r>
            <a:endParaRPr sz="1400"/>
          </a:p>
          <a:p>
            <a:pPr indent="-317500" lvl="1" marL="914400" rtl="0" algn="l">
              <a:spcBef>
                <a:spcPts val="0"/>
              </a:spcBef>
              <a:spcAft>
                <a:spcPts val="0"/>
              </a:spcAft>
              <a:buSzPts val="1400"/>
              <a:buChar char="❏"/>
            </a:pPr>
            <a:r>
              <a:rPr lang="en-GB" sz="1400"/>
              <a:t>24 hardware threads with HyperThreading enabled</a:t>
            </a:r>
            <a:endParaRPr sz="1400"/>
          </a:p>
          <a:p>
            <a:pPr indent="-317500" lvl="1" marL="914400" rtl="0" algn="l">
              <a:spcBef>
                <a:spcPts val="0"/>
              </a:spcBef>
              <a:spcAft>
                <a:spcPts val="0"/>
              </a:spcAft>
              <a:buSzPts val="1400"/>
              <a:buChar char="❏"/>
            </a:pPr>
            <a:r>
              <a:rPr lang="en-GB" sz="1400"/>
              <a:t>Fully integrated voltage regulators (FIVR)</a:t>
            </a:r>
            <a:endParaRPr sz="1400"/>
          </a:p>
          <a:p>
            <a:pPr indent="-317500" lvl="1" marL="914400" rtl="0" algn="l">
              <a:spcBef>
                <a:spcPts val="0"/>
              </a:spcBef>
              <a:spcAft>
                <a:spcPts val="0"/>
              </a:spcAft>
              <a:buSzPts val="1400"/>
              <a:buChar char="❏"/>
            </a:pPr>
            <a:r>
              <a:rPr lang="en-GB" sz="1400"/>
              <a:t>Each processor features a separate uncore clock</a:t>
            </a:r>
            <a:endParaRPr sz="1400"/>
          </a:p>
        </p:txBody>
      </p:sp>
      <p:sp>
        <p:nvSpPr>
          <p:cNvPr id="121" name="Google Shape;121;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22" name="Google Shape;122;p16"/>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123" name="Google Shape;123;p16"/>
          <p:cNvPicPr preferRelativeResize="0"/>
          <p:nvPr/>
        </p:nvPicPr>
        <p:blipFill>
          <a:blip r:embed="rId3">
            <a:alphaModFix/>
          </a:blip>
          <a:stretch>
            <a:fillRect/>
          </a:stretch>
        </p:blipFill>
        <p:spPr>
          <a:xfrm>
            <a:off x="5611200" y="2509838"/>
            <a:ext cx="2705100" cy="1838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52"/>
          <p:cNvSpPr txBox="1"/>
          <p:nvPr>
            <p:ph type="title"/>
          </p:nvPr>
        </p:nvSpPr>
        <p:spPr>
          <a:xfrm>
            <a:off x="457200" y="170261"/>
            <a:ext cx="82296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Related Work</a:t>
            </a:r>
            <a:endParaRPr sz="4000"/>
          </a:p>
        </p:txBody>
      </p:sp>
      <p:sp>
        <p:nvSpPr>
          <p:cNvPr id="477" name="Google Shape;477;p5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78" name="Google Shape;478;p52"/>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479" name="Google Shape;479;p52"/>
          <p:cNvSpPr txBox="1"/>
          <p:nvPr/>
        </p:nvSpPr>
        <p:spPr>
          <a:xfrm>
            <a:off x="457175" y="1020650"/>
            <a:ext cx="8229600" cy="3746700"/>
          </a:xfrm>
          <a:prstGeom prst="rect">
            <a:avLst/>
          </a:prstGeom>
          <a:noFill/>
          <a:ln>
            <a:noFill/>
          </a:ln>
        </p:spPr>
        <p:txBody>
          <a:bodyPr anchorCtr="0" anchor="t" bIns="91425" lIns="91425" spcFirstLastPara="1" rIns="91425" wrap="square" tIns="91425">
            <a:noAutofit/>
          </a:bodyPr>
          <a:lstStyle/>
          <a:p>
            <a:pPr indent="-317500" lvl="0" marL="914400" marR="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Within a single database server, some works dealt with adding energy as an additional optimization criteria to the query optimizer of the MySQL or Postgres DBMS by creating energy and performance models</a:t>
            </a:r>
            <a:endParaRPr>
              <a:solidFill>
                <a:schemeClr val="dk1"/>
              </a:solidFill>
              <a:latin typeface="Calibri"/>
              <a:ea typeface="Calibri"/>
              <a:cs typeface="Calibri"/>
              <a:sym typeface="Calibri"/>
            </a:endParaRPr>
          </a:p>
          <a:p>
            <a:pPr indent="-317500" lvl="0" marL="914400" marR="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They achieve a 20% power saving but the response time </a:t>
            </a:r>
            <a:r>
              <a:rPr lang="en-GB">
                <a:solidFill>
                  <a:schemeClr val="dk1"/>
                </a:solidFill>
                <a:latin typeface="Calibri"/>
                <a:ea typeface="Calibri"/>
                <a:cs typeface="Calibri"/>
                <a:sym typeface="Calibri"/>
              </a:rPr>
              <a:t>wasn't</a:t>
            </a:r>
            <a:r>
              <a:rPr lang="en-GB">
                <a:solidFill>
                  <a:schemeClr val="dk1"/>
                </a:solidFill>
                <a:latin typeface="Calibri"/>
                <a:ea typeface="Calibri"/>
                <a:cs typeface="Calibri"/>
                <a:sym typeface="Calibri"/>
              </a:rPr>
              <a:t> the ideal</a:t>
            </a:r>
            <a:endParaRPr>
              <a:solidFill>
                <a:schemeClr val="dk1"/>
              </a:solidFill>
              <a:latin typeface="Calibri"/>
              <a:ea typeface="Calibri"/>
              <a:cs typeface="Calibri"/>
              <a:sym typeface="Calibri"/>
            </a:endParaRPr>
          </a:p>
          <a:p>
            <a:pPr indent="0" lvl="0" marL="914400" marR="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317500" lvl="0" marL="457200" marR="0" rtl="0" algn="l">
              <a:lnSpc>
                <a:spcPct val="150000"/>
              </a:lnSpc>
              <a:spcBef>
                <a:spcPts val="0"/>
              </a:spcBef>
              <a:spcAft>
                <a:spcPts val="0"/>
              </a:spcAft>
              <a:buClr>
                <a:schemeClr val="dk1"/>
              </a:buClr>
              <a:buSzPts val="1400"/>
              <a:buFont typeface="Calibri"/>
              <a:buChar char="❏"/>
            </a:pPr>
            <a:r>
              <a:rPr lang="en-GB">
                <a:solidFill>
                  <a:schemeClr val="dk1"/>
                </a:solidFill>
                <a:latin typeface="Calibri"/>
                <a:ea typeface="Calibri"/>
                <a:cs typeface="Calibri"/>
                <a:sym typeface="Calibri"/>
              </a:rPr>
              <a:t>As before, although some useful conclusions were made </a:t>
            </a:r>
            <a:r>
              <a:rPr lang="en-GB">
                <a:solidFill>
                  <a:schemeClr val="dk1"/>
                </a:solidFill>
                <a:latin typeface="Calibri"/>
                <a:ea typeface="Calibri"/>
                <a:cs typeface="Calibri"/>
                <a:sym typeface="Calibri"/>
              </a:rPr>
              <a:t>through</a:t>
            </a:r>
            <a:r>
              <a:rPr lang="en-GB">
                <a:solidFill>
                  <a:schemeClr val="dk1"/>
                </a:solidFill>
                <a:latin typeface="Calibri"/>
                <a:ea typeface="Calibri"/>
                <a:cs typeface="Calibri"/>
                <a:sym typeface="Calibri"/>
              </a:rPr>
              <a:t> others papers study </a:t>
            </a:r>
            <a:r>
              <a:rPr lang="en-GB">
                <a:solidFill>
                  <a:schemeClr val="dk1"/>
                </a:solidFill>
                <a:latin typeface="Calibri"/>
                <a:ea typeface="Calibri"/>
                <a:cs typeface="Calibri"/>
                <a:sym typeface="Calibri"/>
              </a:rPr>
              <a:t>almost</a:t>
            </a:r>
            <a:r>
              <a:rPr lang="en-GB">
                <a:solidFill>
                  <a:schemeClr val="dk1"/>
                </a:solidFill>
                <a:latin typeface="Calibri"/>
                <a:ea typeface="Calibri"/>
                <a:cs typeface="Calibri"/>
                <a:sym typeface="Calibri"/>
              </a:rPr>
              <a:t> every conclusion mad in that papers was poor due to the fact of outdated hardware</a:t>
            </a:r>
            <a:endParaRPr>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a:solidFill>
                <a:schemeClr val="dk1"/>
              </a:solidFill>
              <a:latin typeface="Calibri"/>
              <a:ea typeface="Calibri"/>
              <a:cs typeface="Calibri"/>
              <a:sym typeface="Calibri"/>
            </a:endParaRPr>
          </a:p>
        </p:txBody>
      </p:sp>
      <p:pic>
        <p:nvPicPr>
          <p:cNvPr id="480" name="Google Shape;480;p52"/>
          <p:cNvPicPr preferRelativeResize="0"/>
          <p:nvPr/>
        </p:nvPicPr>
        <p:blipFill>
          <a:blip r:embed="rId3">
            <a:alphaModFix/>
          </a:blip>
          <a:stretch>
            <a:fillRect/>
          </a:stretch>
        </p:blipFill>
        <p:spPr>
          <a:xfrm>
            <a:off x="3764588" y="3429000"/>
            <a:ext cx="1244325" cy="12567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53"/>
          <p:cNvSpPr txBox="1"/>
          <p:nvPr>
            <p:ph type="title"/>
          </p:nvPr>
        </p:nvSpPr>
        <p:spPr>
          <a:xfrm>
            <a:off x="457200" y="170250"/>
            <a:ext cx="8329500" cy="5835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4000"/>
              <a:t>Conclusion</a:t>
            </a:r>
            <a:endParaRPr sz="4000"/>
          </a:p>
        </p:txBody>
      </p:sp>
      <p:sp>
        <p:nvSpPr>
          <p:cNvPr id="486" name="Google Shape;486;p5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487" name="Google Shape;487;p53"/>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
        <p:nvSpPr>
          <p:cNvPr id="488" name="Google Shape;488;p53"/>
          <p:cNvSpPr txBox="1"/>
          <p:nvPr>
            <p:ph idx="1" type="body"/>
          </p:nvPr>
        </p:nvSpPr>
        <p:spPr>
          <a:xfrm>
            <a:off x="95625" y="1175425"/>
            <a:ext cx="3938400" cy="3475800"/>
          </a:xfrm>
          <a:prstGeom prst="rect">
            <a:avLst/>
          </a:prstGeom>
          <a:noFill/>
          <a:ln>
            <a:noFill/>
          </a:ln>
        </p:spPr>
        <p:txBody>
          <a:bodyPr anchorCtr="0" anchor="t" bIns="45700" lIns="91425" spcFirstLastPara="1" rIns="91425" wrap="square" tIns="45700">
            <a:noAutofit/>
          </a:bodyPr>
          <a:lstStyle/>
          <a:p>
            <a:pPr indent="-330200" lvl="0" marL="457200" rtl="0" algn="l">
              <a:lnSpc>
                <a:spcPct val="150000"/>
              </a:lnSpc>
              <a:spcBef>
                <a:spcPts val="0"/>
              </a:spcBef>
              <a:spcAft>
                <a:spcPts val="0"/>
              </a:spcAft>
              <a:buSzPts val="1600"/>
              <a:buChar char="❏"/>
            </a:pPr>
            <a:r>
              <a:rPr lang="en-GB" sz="1600"/>
              <a:t>Energy is the key-limiter for the scalability of scale-up database systems.</a:t>
            </a:r>
            <a:endParaRPr sz="1600"/>
          </a:p>
          <a:p>
            <a:pPr indent="-330200" lvl="0" marL="457200" rtl="0" algn="l">
              <a:lnSpc>
                <a:spcPct val="150000"/>
              </a:lnSpc>
              <a:spcBef>
                <a:spcPts val="0"/>
              </a:spcBef>
              <a:spcAft>
                <a:spcPts val="0"/>
              </a:spcAft>
              <a:buSzPts val="1600"/>
              <a:buChar char="❏"/>
            </a:pPr>
            <a:r>
              <a:rPr lang="en-GB" sz="1600"/>
              <a:t>ECL is a holistic software-based approach for adaptive energy-control.</a:t>
            </a:r>
            <a:endParaRPr sz="1600"/>
          </a:p>
          <a:p>
            <a:pPr indent="-330200" lvl="0" marL="457200" rtl="0" algn="l">
              <a:lnSpc>
                <a:spcPct val="150000"/>
              </a:lnSpc>
              <a:spcBef>
                <a:spcPts val="0"/>
              </a:spcBef>
              <a:spcAft>
                <a:spcPts val="0"/>
              </a:spcAft>
              <a:buSzPts val="1600"/>
              <a:buChar char="❏"/>
            </a:pPr>
            <a:r>
              <a:rPr lang="en-GB" sz="1600"/>
              <a:t>Energy savings of up to about 40%.</a:t>
            </a:r>
            <a:endParaRPr sz="1600"/>
          </a:p>
          <a:p>
            <a:pPr indent="0" lvl="0" marL="0" rtl="0" algn="l">
              <a:lnSpc>
                <a:spcPct val="150000"/>
              </a:lnSpc>
              <a:spcBef>
                <a:spcPts val="0"/>
              </a:spcBef>
              <a:spcAft>
                <a:spcPts val="0"/>
              </a:spcAft>
              <a:buNone/>
            </a:pPr>
            <a:r>
              <a:t/>
            </a:r>
            <a:endParaRPr sz="1800"/>
          </a:p>
          <a:p>
            <a:pPr indent="0" lvl="0" marL="0" rtl="0" algn="l">
              <a:lnSpc>
                <a:spcPct val="150000"/>
              </a:lnSpc>
              <a:spcBef>
                <a:spcPts val="0"/>
              </a:spcBef>
              <a:spcAft>
                <a:spcPts val="0"/>
              </a:spcAft>
              <a:buNone/>
            </a:pPr>
            <a:r>
              <a:t/>
            </a:r>
            <a:endParaRPr sz="1600"/>
          </a:p>
          <a:p>
            <a:pPr indent="0" lvl="0" marL="1371600" rtl="0" algn="l">
              <a:lnSpc>
                <a:spcPct val="150000"/>
              </a:lnSpc>
              <a:spcBef>
                <a:spcPts val="0"/>
              </a:spcBef>
              <a:spcAft>
                <a:spcPts val="0"/>
              </a:spcAft>
              <a:buNone/>
            </a:pPr>
            <a:r>
              <a:t/>
            </a:r>
            <a:endParaRPr sz="1600"/>
          </a:p>
        </p:txBody>
      </p:sp>
      <p:pic>
        <p:nvPicPr>
          <p:cNvPr id="489" name="Google Shape;489;p53"/>
          <p:cNvPicPr preferRelativeResize="0"/>
          <p:nvPr/>
        </p:nvPicPr>
        <p:blipFill>
          <a:blip r:embed="rId3">
            <a:alphaModFix/>
          </a:blip>
          <a:stretch>
            <a:fillRect/>
          </a:stretch>
        </p:blipFill>
        <p:spPr>
          <a:xfrm>
            <a:off x="3933275" y="883575"/>
            <a:ext cx="4853525" cy="37538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5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onstantia"/>
              <a:buNone/>
            </a:pPr>
            <a:r>
              <a:rPr lang="en-GB"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495" name="Google Shape;495;p54"/>
          <p:cNvSpPr txBox="1"/>
          <p:nvPr>
            <p:ph idx="1" type="body"/>
          </p:nvPr>
        </p:nvSpPr>
        <p:spPr>
          <a:xfrm>
            <a:off x="539552" y="1265510"/>
            <a:ext cx="8424900" cy="3394500"/>
          </a:xfrm>
          <a:prstGeom prst="rect">
            <a:avLst/>
          </a:prstGeom>
          <a:noFill/>
          <a:ln>
            <a:noFill/>
          </a:ln>
        </p:spPr>
        <p:txBody>
          <a:bodyPr anchorCtr="0" anchor="t" bIns="45700" lIns="91425" spcFirstLastPara="1" rIns="91425" wrap="square" tIns="45700">
            <a:noAutofit/>
          </a:bodyPr>
          <a:lstStyle/>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 [n. d.]. Inauguration Day on Twitter. ([n. d.]). [Online] https://blog.twitter.com/2009/inauguration-day-on-twitter.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 Luiz André Barroso and Urs Hölzle. 2007. The Case for Energy-Proportional Computing. IEEE Computer 40, 12 (2007), 33–37. https://doi.org/10.1109/MC. 2007.443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[3] M Bhandaru et al. [n. d.]. Dynamically controlling interconnect frequency in a processor. [Online]: http://www.google.com/patents/ WO2013137862A1?cl=en.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[4] Richard E. Brown, Eric R. Masanet, Bruce Nordman, William F. Tschudi, Arman Shehabi, John Stanley, Jonathan G. Koomey, Dale A. Sartor, and Peter T. Chan. 2008. Report to Congress on Server and Data Center Energy Efficiency: Public Law 109-431. (06/2008 2008).</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[5] Sebastian Götz et al. 2014. Energy-Efficient Databases Using Sweet Spot Frequencies. In UCC. https://doi.org/10.1109/UCC.2014.142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[6] Daniel Hackenberg et al. 2013. Introducing FIRESTARTER: A Processor Stress Test Utility. In IGCC. https://doi.org/10.1109/IGCC.2013.6604507</a:t>
            </a:r>
            <a:endParaRPr sz="1400">
              <a:latin typeface="Constantia"/>
              <a:ea typeface="Constantia"/>
              <a:cs typeface="Constantia"/>
              <a:sym typeface="Constantia"/>
            </a:endParaRPr>
          </a:p>
        </p:txBody>
      </p:sp>
      <p:sp>
        <p:nvSpPr>
          <p:cNvPr id="496" name="Google Shape;496;p5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latin typeface="Constantia"/>
                <a:ea typeface="Constantia"/>
                <a:cs typeface="Constantia"/>
                <a:sym typeface="Constantia"/>
              </a:rPr>
              <a:t>‹#›</a:t>
            </a:fld>
            <a:endParaRPr>
              <a:latin typeface="Constantia"/>
              <a:ea typeface="Constantia"/>
              <a:cs typeface="Constantia"/>
              <a:sym typeface="Constantia"/>
            </a:endParaRPr>
          </a:p>
        </p:txBody>
      </p:sp>
      <p:pic>
        <p:nvPicPr>
          <p:cNvPr descr="http://www.ucy.ac.cy/branding/documents/logo/DepartmentsAndUnitsLogo/FacultyOfPureAndAppliedSciences/ComputerScience/Department_of_Computer_Science_en.jpg" id="497" name="Google Shape;497;p54"/>
          <p:cNvPicPr preferRelativeResize="0"/>
          <p:nvPr/>
        </p:nvPicPr>
        <p:blipFill rotWithShape="1">
          <a:blip r:embed="rId3">
            <a:alphaModFix/>
          </a:blip>
          <a:srcRect b="0" l="0" r="0" t="0"/>
          <a:stretch/>
        </p:blipFill>
        <p:spPr>
          <a:xfrm>
            <a:off x="1" y="1"/>
            <a:ext cx="2071670" cy="797530"/>
          </a:xfrm>
          <a:prstGeom prst="rect">
            <a:avLst/>
          </a:prstGeom>
          <a:noFill/>
          <a:ln>
            <a:noFill/>
          </a:ln>
        </p:spPr>
      </p:pic>
      <p:sp>
        <p:nvSpPr>
          <p:cNvPr id="498" name="Google Shape;498;p54"/>
          <p:cNvSpPr txBox="1"/>
          <p:nvPr/>
        </p:nvSpPr>
        <p:spPr>
          <a:xfrm>
            <a:off x="2692200" y="4767200"/>
            <a:ext cx="3759600" cy="27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onstantia"/>
                <a:ea typeface="Constantia"/>
                <a:cs typeface="Constantia"/>
                <a:sym typeface="Constantia"/>
              </a:rPr>
              <a:t>https://www2.cs.ucy.ac.cy/~dzeina/courses/epl646</a:t>
            </a:r>
            <a:endParaRPr sz="1200">
              <a:solidFill>
                <a:srgbClr val="888888"/>
              </a:solidFill>
              <a:latin typeface="Constantia"/>
              <a:ea typeface="Constantia"/>
              <a:cs typeface="Constantia"/>
              <a:sym typeface="Constanti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55"/>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onstantia"/>
              <a:buNone/>
            </a:pPr>
            <a:r>
              <a:rPr lang="en-GB"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504" name="Google Shape;504;p55"/>
          <p:cNvSpPr txBox="1"/>
          <p:nvPr>
            <p:ph idx="1" type="body"/>
          </p:nvPr>
        </p:nvSpPr>
        <p:spPr>
          <a:xfrm>
            <a:off x="539552" y="1265510"/>
            <a:ext cx="8424900" cy="3394500"/>
          </a:xfrm>
          <a:prstGeom prst="rect">
            <a:avLst/>
          </a:prstGeom>
          <a:noFill/>
          <a:ln>
            <a:noFill/>
          </a:ln>
        </p:spPr>
        <p:txBody>
          <a:bodyPr anchorCtr="0" anchor="t" bIns="45700" lIns="91425" spcFirstLastPara="1" rIns="91425" wrap="square" tIns="45700">
            <a:noAutofit/>
          </a:bodyPr>
          <a:lstStyle/>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[7] Daniel Hackenberg et al. 2015. An Energy Efficiency Feature Survey of the Intel Haswell Processor. In IPDPS. https://doi.org/10.1109/IPDPSW.2015.70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[8] Stavros Harizopoulos et al. 2009. Energy Efficiency: The New Holy Grail of Data Management Systems Research. In CIDR.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[9] IBM Software Group Information Management . [n. d.]. Telecom Application Transaction Processing (TATP) Benchmark. http://tatpbenchmark.sourceforge. net/TATP_Description.pdf</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[10] Intel. 2016. Intel 64 and IA-32 Architectures Software Developer’s Guide. 3B, 2 (2016), 31 – 39. [Online] http://www. intel.com/content/dam/www/public/us/en/documents/manuals/ 64-ia-32-architectures-software-developer-vol-3b-part-2-manual.pdf.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[11] Tim Kiefer, Benjamin Schlegel, and Wolfgang Lehner. 2013. Experimental Evaluation of NUMA Effects on Database Management Systems. In BTW. 185–204. </a:t>
            </a:r>
            <a:endParaRPr sz="1400">
              <a:latin typeface="Constantia"/>
              <a:ea typeface="Constantia"/>
              <a:cs typeface="Constantia"/>
              <a:sym typeface="Constantia"/>
            </a:endParaRPr>
          </a:p>
        </p:txBody>
      </p:sp>
      <p:sp>
        <p:nvSpPr>
          <p:cNvPr id="505" name="Google Shape;505;p5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latin typeface="Constantia"/>
                <a:ea typeface="Constantia"/>
                <a:cs typeface="Constantia"/>
                <a:sym typeface="Constantia"/>
              </a:rPr>
              <a:t>‹#›</a:t>
            </a:fld>
            <a:endParaRPr>
              <a:latin typeface="Constantia"/>
              <a:ea typeface="Constantia"/>
              <a:cs typeface="Constantia"/>
              <a:sym typeface="Constantia"/>
            </a:endParaRPr>
          </a:p>
        </p:txBody>
      </p:sp>
      <p:pic>
        <p:nvPicPr>
          <p:cNvPr descr="http://www.ucy.ac.cy/branding/documents/logo/DepartmentsAndUnitsLogo/FacultyOfPureAndAppliedSciences/ComputerScience/Department_of_Computer_Science_en.jpg" id="506" name="Google Shape;506;p55"/>
          <p:cNvPicPr preferRelativeResize="0"/>
          <p:nvPr/>
        </p:nvPicPr>
        <p:blipFill rotWithShape="1">
          <a:blip r:embed="rId3">
            <a:alphaModFix/>
          </a:blip>
          <a:srcRect b="0" l="0" r="0" t="0"/>
          <a:stretch/>
        </p:blipFill>
        <p:spPr>
          <a:xfrm>
            <a:off x="1" y="1"/>
            <a:ext cx="2071670" cy="797530"/>
          </a:xfrm>
          <a:prstGeom prst="rect">
            <a:avLst/>
          </a:prstGeom>
          <a:noFill/>
          <a:ln>
            <a:noFill/>
          </a:ln>
        </p:spPr>
      </p:pic>
      <p:sp>
        <p:nvSpPr>
          <p:cNvPr id="507" name="Google Shape;507;p55"/>
          <p:cNvSpPr txBox="1"/>
          <p:nvPr/>
        </p:nvSpPr>
        <p:spPr>
          <a:xfrm>
            <a:off x="2692200" y="4767200"/>
            <a:ext cx="3759600" cy="27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onstantia"/>
                <a:ea typeface="Constantia"/>
                <a:cs typeface="Constantia"/>
                <a:sym typeface="Constantia"/>
              </a:rPr>
              <a:t>https://www2.cs.ucy.ac.cy/~dzeina/courses/epl646</a:t>
            </a:r>
            <a:endParaRPr sz="1200">
              <a:solidFill>
                <a:srgbClr val="888888"/>
              </a:solidFill>
              <a:latin typeface="Constantia"/>
              <a:ea typeface="Constantia"/>
              <a:cs typeface="Constantia"/>
              <a:sym typeface="Constanti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56"/>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onstantia"/>
              <a:buNone/>
            </a:pPr>
            <a:r>
              <a:rPr lang="en-GB"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513" name="Google Shape;513;p56"/>
          <p:cNvSpPr txBox="1"/>
          <p:nvPr>
            <p:ph idx="1" type="body"/>
          </p:nvPr>
        </p:nvSpPr>
        <p:spPr>
          <a:xfrm>
            <a:off x="539552" y="1189310"/>
            <a:ext cx="8424900" cy="3394500"/>
          </a:xfrm>
          <a:prstGeom prst="rect">
            <a:avLst/>
          </a:prstGeom>
          <a:noFill/>
          <a:ln>
            <a:noFill/>
          </a:ln>
        </p:spPr>
        <p:txBody>
          <a:bodyPr anchorCtr="0" anchor="t" bIns="45700" lIns="91425" spcFirstLastPara="1" rIns="91425" wrap="square" tIns="45700">
            <a:noAutofit/>
          </a:bodyPr>
          <a:lstStyle/>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[12] Thomas Kissinger et al. 2014. ERIS: A NUMA-Aware In-Memory Storage Engine for Analytical Workloads. In ADMS. http://www.adms-conf.org/2014/adms14_ kissinger.pdf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[13] Mustafa Korkmaz et al. 2015. Towards Dynamic Green-Sizing for Database Servers. In ADMS. http://www.adms-conf.org/2014/adms15_korkmaz.pdf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[14] Willis Lang et al. 2011. Rethinking Query Processing for Energy Efficiency: Slowing Down to Win the Race. IEEE Data Eng. Bull. (2011).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[15] Willis Lang et al. 2012. Towards Energy-Efficient Database Cluster Design. VLDB (2012).</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[16] David Lo et al. 2014. Towards Energy Proportionality for Large-Scale LatencyCritical Workloads. In ACM/IEEE. https://doi.org/10.1109/ISCA.2014.6853237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[17] Pat O’Neil, Betty O’Neil, and Xuedong Chen. [n. d.]. Star Schema Benchmark. https://www.cs.umb.edu/~poneil/StarSchemaB.PDF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[18] Ippokratis Pandis et al. 2010. Data-Oriented Transaction Execution. PVLDB (2010). http://www.comp.nus.edu.sg/~vldb2010/proceedings/files/papers/R83.pdf </a:t>
            </a:r>
            <a:endParaRPr sz="1400">
              <a:latin typeface="Constantia"/>
              <a:ea typeface="Constantia"/>
              <a:cs typeface="Constantia"/>
              <a:sym typeface="Constantia"/>
            </a:endParaRPr>
          </a:p>
        </p:txBody>
      </p:sp>
      <p:sp>
        <p:nvSpPr>
          <p:cNvPr id="514" name="Google Shape;514;p5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latin typeface="Constantia"/>
                <a:ea typeface="Constantia"/>
                <a:cs typeface="Constantia"/>
                <a:sym typeface="Constantia"/>
              </a:rPr>
              <a:t>‹#›</a:t>
            </a:fld>
            <a:endParaRPr>
              <a:latin typeface="Constantia"/>
              <a:ea typeface="Constantia"/>
              <a:cs typeface="Constantia"/>
              <a:sym typeface="Constantia"/>
            </a:endParaRPr>
          </a:p>
        </p:txBody>
      </p:sp>
      <p:pic>
        <p:nvPicPr>
          <p:cNvPr descr="http://www.ucy.ac.cy/branding/documents/logo/DepartmentsAndUnitsLogo/FacultyOfPureAndAppliedSciences/ComputerScience/Department_of_Computer_Science_en.jpg" id="515" name="Google Shape;515;p56"/>
          <p:cNvPicPr preferRelativeResize="0"/>
          <p:nvPr/>
        </p:nvPicPr>
        <p:blipFill rotWithShape="1">
          <a:blip r:embed="rId3">
            <a:alphaModFix/>
          </a:blip>
          <a:srcRect b="0" l="0" r="0" t="0"/>
          <a:stretch/>
        </p:blipFill>
        <p:spPr>
          <a:xfrm>
            <a:off x="1" y="1"/>
            <a:ext cx="2071670" cy="797530"/>
          </a:xfrm>
          <a:prstGeom prst="rect">
            <a:avLst/>
          </a:prstGeom>
          <a:noFill/>
          <a:ln>
            <a:noFill/>
          </a:ln>
        </p:spPr>
      </p:pic>
      <p:sp>
        <p:nvSpPr>
          <p:cNvPr id="516" name="Google Shape;516;p56"/>
          <p:cNvSpPr txBox="1"/>
          <p:nvPr/>
        </p:nvSpPr>
        <p:spPr>
          <a:xfrm>
            <a:off x="2692200" y="4767200"/>
            <a:ext cx="3759600" cy="27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onstantia"/>
                <a:ea typeface="Constantia"/>
                <a:cs typeface="Constantia"/>
                <a:sym typeface="Constantia"/>
              </a:rPr>
              <a:t>https://www2.cs.ucy.ac.cy/~dzeina/courses/epl646</a:t>
            </a:r>
            <a:endParaRPr sz="1200">
              <a:solidFill>
                <a:srgbClr val="888888"/>
              </a:solidFill>
              <a:latin typeface="Constantia"/>
              <a:ea typeface="Constantia"/>
              <a:cs typeface="Constantia"/>
              <a:sym typeface="Constanti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57"/>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onstantia"/>
              <a:buNone/>
            </a:pPr>
            <a:r>
              <a:rPr lang="en-GB"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522" name="Google Shape;522;p57"/>
          <p:cNvSpPr txBox="1"/>
          <p:nvPr>
            <p:ph idx="1" type="body"/>
          </p:nvPr>
        </p:nvSpPr>
        <p:spPr>
          <a:xfrm>
            <a:off x="539552" y="1265510"/>
            <a:ext cx="8424900" cy="3394500"/>
          </a:xfrm>
          <a:prstGeom prst="rect">
            <a:avLst/>
          </a:prstGeom>
          <a:noFill/>
          <a:ln>
            <a:noFill/>
          </a:ln>
        </p:spPr>
        <p:txBody>
          <a:bodyPr anchorCtr="0" anchor="t" bIns="45700" lIns="91425" spcFirstLastPara="1" rIns="91425" wrap="square" tIns="45700">
            <a:noAutofit/>
          </a:bodyPr>
          <a:lstStyle/>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[19] Meikel Poess et al. 2008. Energy Cost, the Key Challenge of Today’s Data Centers: A Power Consumption Analysis of TPC-C Results. VLDB (2008).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[20] Danica Porobic, Erietta Liarou, Pinar Tözün, and Anastasia Ailamaki. 2014. ATraPos: Adaptive Transaction Processing on Hardware Islands. In IEEE 30th International Conference on Data Engineering, Chicago, ICDE 2014, IL, USA, March 31 - April 4, 2014. 688–699. https://doi.org/10.1109/ICDE.2014.6816692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[21] Danica Porobic, Ippokratis Pandis, Miguel Branco, Pinar Tözün, and Anastasia Ailamaki. 2012. OLTP on Hardware Islands. PVLDB 5, 11 (2012), 1447–1458. http://vldb.org/pvldb/vol5/p1447_danicaporobic_vldb2012.pdf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[22] Iraklis Psaroudakis et al. 2014. Dynamic Fine-Grained Scheduling for EnergyEfficient Main-Memory Queries. In DaMoN. https://doi.org/10.1145/2619228. 2619229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[23] Iraklis Psaroudakis, Tobias Scheuer, Norman May, Abdelkader Sellami, and Anastasia Ailamaki. 2016. Adaptive NUMA-aware data placement and task scheduling for analytical workloads in main-memory column-stores. PVLDB 10, 2 (2016), 37–48. http://www.vldb.org/pvldb/vol10/p37-psaroudakis.pdf </a:t>
            </a:r>
            <a:endParaRPr sz="1400">
              <a:latin typeface="Constantia"/>
              <a:ea typeface="Constantia"/>
              <a:cs typeface="Constantia"/>
              <a:sym typeface="Constantia"/>
            </a:endParaRPr>
          </a:p>
        </p:txBody>
      </p:sp>
      <p:sp>
        <p:nvSpPr>
          <p:cNvPr id="523" name="Google Shape;523;p5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latin typeface="Constantia"/>
                <a:ea typeface="Constantia"/>
                <a:cs typeface="Constantia"/>
                <a:sym typeface="Constantia"/>
              </a:rPr>
              <a:t>‹#›</a:t>
            </a:fld>
            <a:endParaRPr>
              <a:latin typeface="Constantia"/>
              <a:ea typeface="Constantia"/>
              <a:cs typeface="Constantia"/>
              <a:sym typeface="Constantia"/>
            </a:endParaRPr>
          </a:p>
        </p:txBody>
      </p:sp>
      <p:pic>
        <p:nvPicPr>
          <p:cNvPr descr="http://www.ucy.ac.cy/branding/documents/logo/DepartmentsAndUnitsLogo/FacultyOfPureAndAppliedSciences/ComputerScience/Department_of_Computer_Science_en.jpg" id="524" name="Google Shape;524;p57"/>
          <p:cNvPicPr preferRelativeResize="0"/>
          <p:nvPr/>
        </p:nvPicPr>
        <p:blipFill rotWithShape="1">
          <a:blip r:embed="rId3">
            <a:alphaModFix/>
          </a:blip>
          <a:srcRect b="0" l="0" r="0" t="0"/>
          <a:stretch/>
        </p:blipFill>
        <p:spPr>
          <a:xfrm>
            <a:off x="1" y="1"/>
            <a:ext cx="2071670" cy="797530"/>
          </a:xfrm>
          <a:prstGeom prst="rect">
            <a:avLst/>
          </a:prstGeom>
          <a:noFill/>
          <a:ln>
            <a:noFill/>
          </a:ln>
        </p:spPr>
      </p:pic>
      <p:sp>
        <p:nvSpPr>
          <p:cNvPr id="525" name="Google Shape;525;p57"/>
          <p:cNvSpPr txBox="1"/>
          <p:nvPr/>
        </p:nvSpPr>
        <p:spPr>
          <a:xfrm>
            <a:off x="2692200" y="4767200"/>
            <a:ext cx="3759600" cy="27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onstantia"/>
                <a:ea typeface="Constantia"/>
                <a:cs typeface="Constantia"/>
                <a:sym typeface="Constantia"/>
              </a:rPr>
              <a:t>https://www2.cs.ucy.ac.cy/~dzeina/courses/epl646</a:t>
            </a:r>
            <a:endParaRPr sz="1200">
              <a:solidFill>
                <a:srgbClr val="888888"/>
              </a:solidFill>
              <a:latin typeface="Constantia"/>
              <a:ea typeface="Constantia"/>
              <a:cs typeface="Constantia"/>
              <a:sym typeface="Constanti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sp>
        <p:nvSpPr>
          <p:cNvPr id="530" name="Google Shape;530;p58"/>
          <p:cNvSpPr txBox="1"/>
          <p:nvPr>
            <p:ph type="title"/>
          </p:nvPr>
        </p:nvSpPr>
        <p:spPr>
          <a:xfrm>
            <a:off x="457200" y="205979"/>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365D"/>
              </a:buClr>
              <a:buSzPts val="3600"/>
              <a:buFont typeface="Constantia"/>
              <a:buNone/>
            </a:pPr>
            <a:r>
              <a:rPr lang="en-GB" sz="3600">
                <a:solidFill>
                  <a:srgbClr val="17365D"/>
                </a:solidFill>
                <a:latin typeface="Constantia"/>
                <a:ea typeface="Constantia"/>
                <a:cs typeface="Constantia"/>
                <a:sym typeface="Constantia"/>
              </a:rPr>
              <a:t>References</a:t>
            </a:r>
            <a:endParaRPr sz="3600">
              <a:solidFill>
                <a:srgbClr val="17365D"/>
              </a:solidFill>
              <a:latin typeface="Constantia"/>
              <a:ea typeface="Constantia"/>
              <a:cs typeface="Constantia"/>
              <a:sym typeface="Constantia"/>
            </a:endParaRPr>
          </a:p>
        </p:txBody>
      </p:sp>
      <p:sp>
        <p:nvSpPr>
          <p:cNvPr id="531" name="Google Shape;531;p58"/>
          <p:cNvSpPr txBox="1"/>
          <p:nvPr>
            <p:ph idx="1" type="body"/>
          </p:nvPr>
        </p:nvSpPr>
        <p:spPr>
          <a:xfrm>
            <a:off x="539552" y="1265510"/>
            <a:ext cx="8424900" cy="3394500"/>
          </a:xfrm>
          <a:prstGeom prst="rect">
            <a:avLst/>
          </a:prstGeom>
          <a:noFill/>
          <a:ln>
            <a:noFill/>
          </a:ln>
        </p:spPr>
        <p:txBody>
          <a:bodyPr anchorCtr="0" anchor="t" bIns="45700" lIns="91425" spcFirstLastPara="1" rIns="91425" wrap="square" tIns="45700">
            <a:noAutofit/>
          </a:bodyPr>
          <a:lstStyle/>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[24] Daniel Schall et al. 2013. Energy-proportional Query Execution using a Cluster of Wimpy Nodes. In DaMoN.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[25] Arman Shehabi, Sarah Josephine Smith, Dale A. Sartor, Richard E. Brown, Magnus Herrlin, Jonathan G. Koomey, Eric R. Masanet, Nathaniel Horner, Inês Lima Azevedo, and William Lintner. 2016. United States Data Center Energy Usage Report. (06/2016 2016).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[26] Dimitris Tsirogiannis et al. 2010. Analyzing the Energy Efficiency of a Database Server. In SIGMOD.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[27] Yi-Cheng Tu et al. 2014. A System for Energy-Efficient Data Management. SIGMOD Record (2014). https://doi.org/10.1145/2627692.2627696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[28] Zichen Xu et al. 2010. Exploring Power-Performance Tradeoffs in Database Systems. In ICDE.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[29] Zichen Xu et al. 2012. PET: Reducing Database Energy Cost via Query Optimization. VLDB (2012). </a:t>
            </a:r>
            <a:endParaRPr sz="1400">
              <a:latin typeface="Constantia"/>
              <a:ea typeface="Constantia"/>
              <a:cs typeface="Constantia"/>
              <a:sym typeface="Constantia"/>
            </a:endParaRPr>
          </a:p>
          <a:p>
            <a:pPr indent="0" lvl="0" marL="0" rtl="0" algn="l">
              <a:spcBef>
                <a:spcPts val="320"/>
              </a:spcBef>
              <a:spcAft>
                <a:spcPts val="0"/>
              </a:spcAft>
              <a:buClr>
                <a:schemeClr val="dk1"/>
              </a:buClr>
              <a:buSzPts val="1600"/>
              <a:buNone/>
            </a:pPr>
            <a:r>
              <a:rPr lang="en-GB" sz="1400">
                <a:latin typeface="Constantia"/>
                <a:ea typeface="Constantia"/>
                <a:cs typeface="Constantia"/>
                <a:sym typeface="Constantia"/>
              </a:rPr>
              <a:t>[30] Zichen Xu et al. 2013. Power-Aware Throughput Control for Database Management Systems. In ICAC. https://www.usenix.org/conference/icac13/ technical-sessions/presentation/xu_zichen</a:t>
            </a:r>
            <a:endParaRPr sz="1400">
              <a:latin typeface="Constantia"/>
              <a:ea typeface="Constantia"/>
              <a:cs typeface="Constantia"/>
              <a:sym typeface="Constantia"/>
            </a:endParaRPr>
          </a:p>
        </p:txBody>
      </p:sp>
      <p:sp>
        <p:nvSpPr>
          <p:cNvPr id="532" name="Google Shape;532;p5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latin typeface="Constantia"/>
                <a:ea typeface="Constantia"/>
                <a:cs typeface="Constantia"/>
                <a:sym typeface="Constantia"/>
              </a:rPr>
              <a:t>‹#›</a:t>
            </a:fld>
            <a:endParaRPr>
              <a:latin typeface="Constantia"/>
              <a:ea typeface="Constantia"/>
              <a:cs typeface="Constantia"/>
              <a:sym typeface="Constantia"/>
            </a:endParaRPr>
          </a:p>
        </p:txBody>
      </p:sp>
      <p:pic>
        <p:nvPicPr>
          <p:cNvPr descr="http://www.ucy.ac.cy/branding/documents/logo/DepartmentsAndUnitsLogo/FacultyOfPureAndAppliedSciences/ComputerScience/Department_of_Computer_Science_en.jpg" id="533" name="Google Shape;533;p58"/>
          <p:cNvPicPr preferRelativeResize="0"/>
          <p:nvPr/>
        </p:nvPicPr>
        <p:blipFill rotWithShape="1">
          <a:blip r:embed="rId3">
            <a:alphaModFix/>
          </a:blip>
          <a:srcRect b="0" l="0" r="0" t="0"/>
          <a:stretch/>
        </p:blipFill>
        <p:spPr>
          <a:xfrm>
            <a:off x="1" y="1"/>
            <a:ext cx="2071670" cy="797530"/>
          </a:xfrm>
          <a:prstGeom prst="rect">
            <a:avLst/>
          </a:prstGeom>
          <a:noFill/>
          <a:ln>
            <a:noFill/>
          </a:ln>
        </p:spPr>
      </p:pic>
      <p:sp>
        <p:nvSpPr>
          <p:cNvPr id="534" name="Google Shape;534;p58"/>
          <p:cNvSpPr txBox="1"/>
          <p:nvPr/>
        </p:nvSpPr>
        <p:spPr>
          <a:xfrm>
            <a:off x="2692200" y="4767200"/>
            <a:ext cx="3759600" cy="27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onstantia"/>
                <a:ea typeface="Constantia"/>
                <a:cs typeface="Constantia"/>
                <a:sym typeface="Constantia"/>
              </a:rPr>
              <a:t>https://www2.cs.ucy.ac.cy/~dzeina/courses/epl646</a:t>
            </a:r>
            <a:endParaRPr sz="1200">
              <a:solidFill>
                <a:srgbClr val="888888"/>
              </a:solidFill>
              <a:latin typeface="Constantia"/>
              <a:ea typeface="Constantia"/>
              <a:cs typeface="Constantia"/>
              <a:sym typeface="Constant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457200" y="170250"/>
            <a:ext cx="8229600" cy="10629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600"/>
              <a:t>Energy-Control in current mainstream servers</a:t>
            </a:r>
            <a:endParaRPr sz="3600"/>
          </a:p>
        </p:txBody>
      </p:sp>
      <p:sp>
        <p:nvSpPr>
          <p:cNvPr id="129" name="Google Shape;129;p17"/>
          <p:cNvSpPr txBox="1"/>
          <p:nvPr>
            <p:ph idx="1" type="body"/>
          </p:nvPr>
        </p:nvSpPr>
        <p:spPr>
          <a:xfrm>
            <a:off x="457200" y="1233150"/>
            <a:ext cx="8229600" cy="3417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CPU energy control features:</a:t>
            </a:r>
            <a:endParaRPr sz="1400"/>
          </a:p>
          <a:p>
            <a:pPr indent="-317500" lvl="0" marL="1371600" marR="0" rtl="0" algn="l">
              <a:lnSpc>
                <a:spcPct val="100000"/>
              </a:lnSpc>
              <a:spcBef>
                <a:spcPts val="0"/>
              </a:spcBef>
              <a:spcAft>
                <a:spcPts val="0"/>
              </a:spcAft>
              <a:buSzPts val="1400"/>
              <a:buChar char="❏"/>
            </a:pPr>
            <a:r>
              <a:rPr lang="en-GB" sz="1400"/>
              <a:t>En</a:t>
            </a:r>
            <a:r>
              <a:rPr lang="en-GB" sz="1400"/>
              <a:t>ergy-efficient turbo (EET)</a:t>
            </a:r>
            <a:endParaRPr sz="1400"/>
          </a:p>
          <a:p>
            <a:pPr indent="-317500" lvl="0" marL="1371600" marR="0" rtl="0" algn="l">
              <a:lnSpc>
                <a:spcPct val="100000"/>
              </a:lnSpc>
              <a:spcBef>
                <a:spcPts val="0"/>
              </a:spcBef>
              <a:spcAft>
                <a:spcPts val="0"/>
              </a:spcAft>
              <a:buSzPts val="1400"/>
              <a:buChar char="❏"/>
            </a:pPr>
            <a:r>
              <a:rPr lang="en-GB" sz="1400"/>
              <a:t>Energy performance bias (EPB)</a:t>
            </a:r>
            <a:endParaRPr sz="1400"/>
          </a:p>
          <a:p>
            <a:pPr indent="0" lvl="0" marL="0" marR="0" rtl="0" algn="l">
              <a:lnSpc>
                <a:spcPct val="100000"/>
              </a:lnSpc>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To measure the energy consumption of the system was used:</a:t>
            </a:r>
            <a:endParaRPr sz="1400"/>
          </a:p>
          <a:p>
            <a:pPr indent="-317500" lvl="2" marL="1371600" marR="0" rtl="0" algn="l">
              <a:lnSpc>
                <a:spcPct val="100000"/>
              </a:lnSpc>
              <a:spcBef>
                <a:spcPts val="0"/>
              </a:spcBef>
              <a:spcAft>
                <a:spcPts val="0"/>
              </a:spcAft>
              <a:buSzPts val="1400"/>
              <a:buChar char="❏"/>
            </a:pPr>
            <a:r>
              <a:rPr lang="en-GB" sz="1400"/>
              <a:t>LMG 450 power meter that is attached to the power supply unit</a:t>
            </a:r>
            <a:endParaRPr sz="1400"/>
          </a:p>
          <a:p>
            <a:pPr indent="-317500" lvl="2" marL="1371600" marR="0" rtl="0" algn="l">
              <a:lnSpc>
                <a:spcPct val="100000"/>
              </a:lnSpc>
              <a:spcBef>
                <a:spcPts val="0"/>
              </a:spcBef>
              <a:spcAft>
                <a:spcPts val="0"/>
              </a:spcAft>
              <a:buSzPts val="1400"/>
              <a:buChar char="❏"/>
            </a:pPr>
            <a:r>
              <a:rPr lang="en-GB" sz="1400"/>
              <a:t>Per-processor integrated RAPL counters </a:t>
            </a:r>
            <a:endParaRPr sz="1400"/>
          </a:p>
        </p:txBody>
      </p:sp>
      <p:sp>
        <p:nvSpPr>
          <p:cNvPr id="130" name="Google Shape;130;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31" name="Google Shape;131;p17"/>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132" name="Google Shape;132;p17"/>
          <p:cNvPicPr preferRelativeResize="0"/>
          <p:nvPr/>
        </p:nvPicPr>
        <p:blipFill>
          <a:blip r:embed="rId3">
            <a:alphaModFix/>
          </a:blip>
          <a:stretch>
            <a:fillRect/>
          </a:stretch>
        </p:blipFill>
        <p:spPr>
          <a:xfrm>
            <a:off x="2309813" y="3429000"/>
            <a:ext cx="4524375" cy="1009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457200" y="170250"/>
            <a:ext cx="8229600" cy="8637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600"/>
              <a:t>Static and Dynamic Power Consumption</a:t>
            </a:r>
            <a:endParaRPr sz="3600"/>
          </a:p>
        </p:txBody>
      </p:sp>
      <p:sp>
        <p:nvSpPr>
          <p:cNvPr id="138" name="Google Shape;138;p18"/>
          <p:cNvSpPr txBox="1"/>
          <p:nvPr>
            <p:ph idx="1" type="body"/>
          </p:nvPr>
        </p:nvSpPr>
        <p:spPr>
          <a:xfrm>
            <a:off x="457200" y="1033950"/>
            <a:ext cx="8229600" cy="24465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sz="1400"/>
              <a:t>The objective of the experiment was to understand which components of the system draw which amount of power in idle mode (static power draw) and under full load (dynamic power draw)</a:t>
            </a:r>
            <a:endParaRPr sz="1400"/>
          </a:p>
          <a:p>
            <a:pPr indent="0" lvl="0" marL="0" marR="0" rtl="0" algn="l">
              <a:lnSpc>
                <a:spcPct val="100000"/>
              </a:lnSpc>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To do so, at first it was measured the power values from the external </a:t>
            </a:r>
            <a:r>
              <a:rPr lang="en-GB" sz="1400"/>
              <a:t>power meter</a:t>
            </a:r>
            <a:r>
              <a:rPr lang="en-GB" sz="1400"/>
              <a:t>, which is attached to the power supply unit </a:t>
            </a:r>
            <a:r>
              <a:rPr lang="en-GB" sz="1400"/>
              <a:t>as well</a:t>
            </a:r>
            <a:r>
              <a:rPr lang="en-GB" sz="1400"/>
              <a:t> as the internal RAPL counters </a:t>
            </a:r>
            <a:endParaRPr sz="1400"/>
          </a:p>
          <a:p>
            <a:pPr indent="0" lvl="0" marL="0" marR="0" rtl="0" algn="l">
              <a:lnSpc>
                <a:spcPct val="100000"/>
              </a:lnSpc>
              <a:spcBef>
                <a:spcPts val="0"/>
              </a:spcBef>
              <a:spcAft>
                <a:spcPts val="0"/>
              </a:spcAft>
              <a:buNone/>
            </a:pPr>
            <a:r>
              <a:rPr lang="en-GB" sz="1400"/>
              <a:t>	</a:t>
            </a:r>
            <a:endParaRPr sz="1400"/>
          </a:p>
          <a:p>
            <a:pPr indent="-317500" lvl="0" marL="457200" marR="0" rtl="0" algn="l">
              <a:lnSpc>
                <a:spcPct val="100000"/>
              </a:lnSpc>
              <a:spcBef>
                <a:spcPts val="0"/>
              </a:spcBef>
              <a:spcAft>
                <a:spcPts val="0"/>
              </a:spcAft>
              <a:buSzPts val="1400"/>
              <a:buChar char="❏"/>
            </a:pPr>
            <a:r>
              <a:rPr lang="en-GB" sz="1400"/>
              <a:t>To get the system under full load it was used the Firestarter tool </a:t>
            </a:r>
            <a:endParaRPr sz="1400"/>
          </a:p>
          <a:p>
            <a:pPr indent="0" lvl="0" marL="0" marR="0" rtl="0" algn="l">
              <a:lnSpc>
                <a:spcPct val="100000"/>
              </a:lnSpc>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The main conclusions were:</a:t>
            </a:r>
            <a:endParaRPr sz="1400"/>
          </a:p>
          <a:p>
            <a:pPr indent="-317500" lvl="1" marL="914400" marR="0" rtl="0" algn="l">
              <a:lnSpc>
                <a:spcPct val="100000"/>
              </a:lnSpc>
              <a:spcBef>
                <a:spcPts val="0"/>
              </a:spcBef>
              <a:spcAft>
                <a:spcPts val="0"/>
              </a:spcAft>
              <a:buSzPts val="1400"/>
              <a:buChar char="❏"/>
            </a:pPr>
            <a:r>
              <a:rPr lang="en-GB" sz="1400"/>
              <a:t>T</a:t>
            </a:r>
            <a:r>
              <a:rPr lang="en-GB" sz="1400"/>
              <a:t>he static power consumption of the bare server system is only about 18% of the peak power</a:t>
            </a:r>
            <a:endParaRPr sz="1400"/>
          </a:p>
          <a:p>
            <a:pPr indent="-317500" lvl="1" marL="914400" marR="0" rtl="0" algn="l">
              <a:lnSpc>
                <a:spcPct val="100000"/>
              </a:lnSpc>
              <a:spcBef>
                <a:spcPts val="0"/>
              </a:spcBef>
              <a:spcAft>
                <a:spcPts val="0"/>
              </a:spcAft>
              <a:buSzPts val="1400"/>
              <a:buChar char="❏"/>
            </a:pPr>
            <a:r>
              <a:rPr lang="en-GB" sz="1400"/>
              <a:t>The largest amount of the dynamic power is consumed by CPU and DRAM</a:t>
            </a:r>
            <a:endParaRPr sz="1400"/>
          </a:p>
        </p:txBody>
      </p:sp>
      <p:sp>
        <p:nvSpPr>
          <p:cNvPr id="139" name="Google Shape;139;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40" name="Google Shape;140;p18"/>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141" name="Google Shape;141;p18"/>
          <p:cNvPicPr preferRelativeResize="0"/>
          <p:nvPr/>
        </p:nvPicPr>
        <p:blipFill>
          <a:blip r:embed="rId3">
            <a:alphaModFix/>
          </a:blip>
          <a:stretch>
            <a:fillRect/>
          </a:stretch>
        </p:blipFill>
        <p:spPr>
          <a:xfrm>
            <a:off x="3103601" y="3480450"/>
            <a:ext cx="2463695" cy="123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457200" y="170250"/>
            <a:ext cx="8229600" cy="8637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600"/>
              <a:t>C-States and P-States </a:t>
            </a:r>
            <a:endParaRPr sz="3600"/>
          </a:p>
        </p:txBody>
      </p:sp>
      <p:sp>
        <p:nvSpPr>
          <p:cNvPr id="147" name="Google Shape;147;p19"/>
          <p:cNvSpPr txBox="1"/>
          <p:nvPr>
            <p:ph idx="1" type="body"/>
          </p:nvPr>
        </p:nvSpPr>
        <p:spPr>
          <a:xfrm>
            <a:off x="457200" y="1233150"/>
            <a:ext cx="8229600" cy="35340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sz="1400"/>
              <a:t> On modern CPUs, single cores or the entire processor can be power-gated to save energy, to two main states:</a:t>
            </a:r>
            <a:endParaRPr sz="1400"/>
          </a:p>
          <a:p>
            <a:pPr indent="-317500" lvl="1" marL="914400" marR="0" rtl="0" algn="l">
              <a:lnSpc>
                <a:spcPct val="100000"/>
              </a:lnSpc>
              <a:spcBef>
                <a:spcPts val="0"/>
              </a:spcBef>
              <a:spcAft>
                <a:spcPts val="0"/>
              </a:spcAft>
              <a:buSzPts val="1400"/>
              <a:buChar char="❏"/>
            </a:pPr>
            <a:r>
              <a:rPr lang="en-GB" sz="1400"/>
              <a:t>C-States - If the core or processor is not being utilized</a:t>
            </a:r>
            <a:endParaRPr sz="1400"/>
          </a:p>
          <a:p>
            <a:pPr indent="-317500" lvl="1" marL="914400" marR="0" rtl="0" algn="l">
              <a:lnSpc>
                <a:spcPct val="100000"/>
              </a:lnSpc>
              <a:spcBef>
                <a:spcPts val="0"/>
              </a:spcBef>
              <a:spcAft>
                <a:spcPts val="0"/>
              </a:spcAft>
              <a:buSzPts val="1400"/>
              <a:buChar char="❏"/>
            </a:pPr>
            <a:r>
              <a:rPr lang="en-GB" sz="1400"/>
              <a:t>P-States - If the core or processor is being utilized but can be run in a more energy-efficient way at the cost of reduced performance</a:t>
            </a:r>
            <a:endParaRPr sz="1400"/>
          </a:p>
          <a:p>
            <a:pPr indent="0" lvl="0" marL="0" marR="0" rtl="0" algn="l">
              <a:lnSpc>
                <a:spcPct val="100000"/>
              </a:lnSpc>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In the experiment the core clocks and uncore clock were set in different frequencies to evaluate the impact of the C-States and P-States in the system </a:t>
            </a:r>
            <a:endParaRPr sz="1400"/>
          </a:p>
          <a:p>
            <a:pPr indent="0" lvl="0" marL="0" marR="0" rtl="0" algn="l">
              <a:lnSpc>
                <a:spcPct val="100000"/>
              </a:lnSpc>
              <a:spcBef>
                <a:spcPts val="0"/>
              </a:spcBef>
              <a:spcAft>
                <a:spcPts val="0"/>
              </a:spcAft>
              <a:buNone/>
            </a:pPr>
            <a:r>
              <a:t/>
            </a:r>
            <a:endParaRPr sz="1400"/>
          </a:p>
          <a:p>
            <a:pPr indent="-317500" lvl="0" marL="457200" rtl="0" algn="l">
              <a:spcBef>
                <a:spcPts val="0"/>
              </a:spcBef>
              <a:spcAft>
                <a:spcPts val="0"/>
              </a:spcAft>
              <a:buSzPts val="1400"/>
              <a:buChar char="❏"/>
            </a:pPr>
            <a:r>
              <a:rPr lang="en-GB" sz="1400"/>
              <a:t>The main conclusions were:</a:t>
            </a:r>
            <a:endParaRPr sz="1400"/>
          </a:p>
          <a:p>
            <a:pPr indent="-317500" lvl="1" marL="914400" rtl="0" algn="l">
              <a:spcBef>
                <a:spcPts val="0"/>
              </a:spcBef>
              <a:spcAft>
                <a:spcPts val="0"/>
              </a:spcAft>
              <a:buSzPts val="1400"/>
              <a:buChar char="❏"/>
            </a:pPr>
            <a:r>
              <a:rPr lang="en-GB" sz="1400"/>
              <a:t>Most of the power costs incur when the first core is activated</a:t>
            </a:r>
            <a:endParaRPr sz="1400"/>
          </a:p>
          <a:p>
            <a:pPr indent="-317500" lvl="1" marL="914400" rtl="0" algn="l">
              <a:spcBef>
                <a:spcPts val="0"/>
              </a:spcBef>
              <a:spcAft>
                <a:spcPts val="0"/>
              </a:spcAft>
              <a:buSzPts val="1400"/>
              <a:buChar char="❏"/>
            </a:pPr>
            <a:r>
              <a:rPr lang="en-GB" sz="1400"/>
              <a:t>Activating an additional core causes a much lower power draw</a:t>
            </a:r>
            <a:endParaRPr sz="1400"/>
          </a:p>
          <a:p>
            <a:pPr indent="-317500" lvl="1" marL="914400" rtl="0" algn="l">
              <a:spcBef>
                <a:spcPts val="0"/>
              </a:spcBef>
              <a:spcAft>
                <a:spcPts val="0"/>
              </a:spcAft>
              <a:buSzPts val="1400"/>
              <a:buChar char="❏"/>
            </a:pPr>
            <a:r>
              <a:rPr lang="en-GB" sz="1400"/>
              <a:t>Activating HyperThread siblings comes at almost no cost</a:t>
            </a:r>
            <a:endParaRPr sz="1400"/>
          </a:p>
          <a:p>
            <a:pPr indent="-317500" lvl="1" marL="914400" rtl="0" algn="l">
              <a:spcBef>
                <a:spcPts val="0"/>
              </a:spcBef>
              <a:spcAft>
                <a:spcPts val="0"/>
              </a:spcAft>
              <a:buSzPts val="1400"/>
              <a:buChar char="❏"/>
            </a:pPr>
            <a:r>
              <a:rPr lang="en-GB" sz="1400"/>
              <a:t>There’s a correlation in power consumption with the uncore clock</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en-GB" sz="1400"/>
              <a:t> </a:t>
            </a:r>
            <a:endParaRPr sz="1400"/>
          </a:p>
          <a:p>
            <a:pPr indent="0" lvl="0" marL="91440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en-GB" sz="1400"/>
              <a:t>	</a:t>
            </a:r>
            <a:endParaRPr sz="1400"/>
          </a:p>
          <a:p>
            <a:pPr indent="0" lvl="0" marL="45720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457200" marR="0" rtl="0" algn="l">
              <a:lnSpc>
                <a:spcPct val="100000"/>
              </a:lnSpc>
              <a:spcBef>
                <a:spcPts val="0"/>
              </a:spcBef>
              <a:spcAft>
                <a:spcPts val="0"/>
              </a:spcAft>
              <a:buNone/>
            </a:pPr>
            <a:r>
              <a:t/>
            </a:r>
            <a:endParaRPr sz="1400"/>
          </a:p>
        </p:txBody>
      </p:sp>
      <p:sp>
        <p:nvSpPr>
          <p:cNvPr id="148" name="Google Shape;148;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49" name="Google Shape;149;p19"/>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457200" y="170250"/>
            <a:ext cx="8229600" cy="8637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600"/>
              <a:t>CPU-Driven Energy Management </a:t>
            </a:r>
            <a:endParaRPr sz="3600"/>
          </a:p>
        </p:txBody>
      </p:sp>
      <p:sp>
        <p:nvSpPr>
          <p:cNvPr id="155" name="Google Shape;155;p20"/>
          <p:cNvSpPr txBox="1"/>
          <p:nvPr>
            <p:ph idx="1" type="body"/>
          </p:nvPr>
        </p:nvSpPr>
        <p:spPr>
          <a:xfrm>
            <a:off x="457200" y="1127950"/>
            <a:ext cx="8229600" cy="23904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sz="1400"/>
              <a:t>In this experiment it was analyzed the decision quality of the CPU to manage the core and uncore frequencies on its own through the energy-performance bias (EPB)</a:t>
            </a:r>
            <a:endParaRPr sz="1400"/>
          </a:p>
          <a:p>
            <a:pPr indent="0" lvl="0" marL="0" marR="0" rtl="0" algn="l">
              <a:lnSpc>
                <a:spcPct val="100000"/>
              </a:lnSpc>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The EPB influences the energy-efficient turbo (EET) and can be set to three states:</a:t>
            </a:r>
            <a:endParaRPr sz="1400"/>
          </a:p>
          <a:p>
            <a:pPr indent="-317500" lvl="1" marL="914400" marR="0" rtl="0" algn="l">
              <a:lnSpc>
                <a:spcPct val="100000"/>
              </a:lnSpc>
              <a:spcBef>
                <a:spcPts val="0"/>
              </a:spcBef>
              <a:spcAft>
                <a:spcPts val="0"/>
              </a:spcAft>
              <a:buSzPts val="1400"/>
              <a:buChar char="❏"/>
            </a:pPr>
            <a:r>
              <a:rPr lang="en-GB" sz="1400"/>
              <a:t>Powersave</a:t>
            </a:r>
            <a:endParaRPr sz="1400"/>
          </a:p>
          <a:p>
            <a:pPr indent="-317500" lvl="1" marL="914400" marR="0" rtl="0" algn="l">
              <a:lnSpc>
                <a:spcPct val="100000"/>
              </a:lnSpc>
              <a:spcBef>
                <a:spcPts val="0"/>
              </a:spcBef>
              <a:spcAft>
                <a:spcPts val="0"/>
              </a:spcAft>
              <a:buSzPts val="1400"/>
              <a:buChar char="❏"/>
            </a:pPr>
            <a:r>
              <a:rPr lang="en-GB" sz="1400"/>
              <a:t>Balanced</a:t>
            </a:r>
            <a:endParaRPr sz="1400"/>
          </a:p>
          <a:p>
            <a:pPr indent="-317500" lvl="1" marL="914400" marR="0" rtl="0" algn="l">
              <a:lnSpc>
                <a:spcPct val="100000"/>
              </a:lnSpc>
              <a:spcBef>
                <a:spcPts val="0"/>
              </a:spcBef>
              <a:spcAft>
                <a:spcPts val="0"/>
              </a:spcAft>
              <a:buSzPts val="1400"/>
              <a:buChar char="❏"/>
            </a:pPr>
            <a:r>
              <a:rPr lang="en-GB" sz="1400"/>
              <a:t>Performance</a:t>
            </a:r>
            <a:endParaRPr sz="1400"/>
          </a:p>
          <a:p>
            <a:pPr indent="0" lvl="0" marL="0" marR="0" rtl="0" algn="l">
              <a:lnSpc>
                <a:spcPct val="100000"/>
              </a:lnSpc>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The only influence detected in the EET by the EPB was a one second delay in powersave or balanced mode where in that the delay the power to achieve the </a:t>
            </a:r>
            <a:r>
              <a:rPr lang="en-GB" sz="1400"/>
              <a:t>instructed</a:t>
            </a:r>
            <a:r>
              <a:rPr lang="en-GB" sz="1400"/>
              <a:t> performance was lower </a:t>
            </a:r>
            <a:r>
              <a:rPr lang="en-GB" sz="1400"/>
              <a:t>than</a:t>
            </a:r>
            <a:r>
              <a:rPr lang="en-GB" sz="1400"/>
              <a:t> </a:t>
            </a:r>
            <a:r>
              <a:rPr lang="en-GB" sz="1400"/>
              <a:t>supposed</a:t>
            </a:r>
            <a:r>
              <a:rPr lang="en-GB" sz="1400"/>
              <a:t> to</a:t>
            </a:r>
            <a:endParaRPr sz="1400"/>
          </a:p>
          <a:p>
            <a:pPr indent="0" lvl="0" marL="0" marR="0" rtl="0" algn="l">
              <a:lnSpc>
                <a:spcPct val="100000"/>
              </a:lnSpc>
              <a:spcBef>
                <a:spcPts val="0"/>
              </a:spcBef>
              <a:spcAft>
                <a:spcPts val="0"/>
              </a:spcAft>
              <a:buNone/>
            </a:pPr>
            <a:r>
              <a:rPr lang="en-GB" sz="1400"/>
              <a:t> </a:t>
            </a:r>
            <a:endParaRPr sz="1400"/>
          </a:p>
          <a:p>
            <a:pPr indent="0" lvl="0" marL="91440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en-GB" sz="1400"/>
              <a:t>	</a:t>
            </a:r>
            <a:endParaRPr sz="1400"/>
          </a:p>
          <a:p>
            <a:pPr indent="0" lvl="0" marL="45720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457200" marR="0" rtl="0" algn="l">
              <a:lnSpc>
                <a:spcPct val="100000"/>
              </a:lnSpc>
              <a:spcBef>
                <a:spcPts val="0"/>
              </a:spcBef>
              <a:spcAft>
                <a:spcPts val="0"/>
              </a:spcAft>
              <a:buNone/>
            </a:pPr>
            <a:r>
              <a:t/>
            </a:r>
            <a:endParaRPr sz="1400"/>
          </a:p>
        </p:txBody>
      </p:sp>
      <p:sp>
        <p:nvSpPr>
          <p:cNvPr id="156" name="Google Shape;156;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57" name="Google Shape;157;p20"/>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pic>
        <p:nvPicPr>
          <p:cNvPr id="158" name="Google Shape;158;p20"/>
          <p:cNvPicPr preferRelativeResize="0"/>
          <p:nvPr/>
        </p:nvPicPr>
        <p:blipFill>
          <a:blip r:embed="rId3">
            <a:alphaModFix/>
          </a:blip>
          <a:stretch>
            <a:fillRect/>
          </a:stretch>
        </p:blipFill>
        <p:spPr>
          <a:xfrm>
            <a:off x="2008900" y="3429000"/>
            <a:ext cx="4755700" cy="124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1"/>
          <p:cNvPicPr preferRelativeResize="0"/>
          <p:nvPr/>
        </p:nvPicPr>
        <p:blipFill>
          <a:blip r:embed="rId3">
            <a:alphaModFix/>
          </a:blip>
          <a:stretch>
            <a:fillRect/>
          </a:stretch>
        </p:blipFill>
        <p:spPr>
          <a:xfrm>
            <a:off x="2540725" y="2232687"/>
            <a:ext cx="3692050" cy="1599025"/>
          </a:xfrm>
          <a:prstGeom prst="rect">
            <a:avLst/>
          </a:prstGeom>
          <a:noFill/>
          <a:ln>
            <a:noFill/>
          </a:ln>
        </p:spPr>
      </p:pic>
      <p:sp>
        <p:nvSpPr>
          <p:cNvPr id="164" name="Google Shape;164;p21"/>
          <p:cNvSpPr txBox="1"/>
          <p:nvPr>
            <p:ph type="title"/>
          </p:nvPr>
        </p:nvSpPr>
        <p:spPr>
          <a:xfrm>
            <a:off x="457200" y="170250"/>
            <a:ext cx="8229600" cy="863700"/>
          </a:xfrm>
          <a:prstGeom prst="rect">
            <a:avLst/>
          </a:prstGeom>
          <a:solidFill>
            <a:srgbClr val="FDE9D8"/>
          </a:solidFill>
          <a:ln cap="flat" cmpd="sng" w="9525">
            <a:solidFill>
              <a:srgbClr val="97480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3959"/>
              <a:buFont typeface="Calibri"/>
              <a:buNone/>
            </a:pPr>
            <a:r>
              <a:rPr lang="en-GB" sz="3600"/>
              <a:t>CPU-Driven Energy Management </a:t>
            </a:r>
            <a:endParaRPr sz="3600"/>
          </a:p>
        </p:txBody>
      </p:sp>
      <p:sp>
        <p:nvSpPr>
          <p:cNvPr id="165" name="Google Shape;165;p21"/>
          <p:cNvSpPr txBox="1"/>
          <p:nvPr>
            <p:ph idx="1" type="body"/>
          </p:nvPr>
        </p:nvSpPr>
        <p:spPr>
          <a:xfrm>
            <a:off x="457200" y="1127950"/>
            <a:ext cx="8229600" cy="38085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SzPts val="1400"/>
              <a:buChar char="❏"/>
            </a:pPr>
            <a:r>
              <a:rPr lang="en-GB" sz="1400"/>
              <a:t>While evaluating the uncore frequency </a:t>
            </a:r>
            <a:r>
              <a:rPr lang="en-GB" sz="1400"/>
              <a:t>scaling</a:t>
            </a:r>
            <a:r>
              <a:rPr lang="en-GB" sz="1400"/>
              <a:t> (UFS) decisions all cores were running at maximum frequency</a:t>
            </a:r>
            <a:endParaRPr sz="1400"/>
          </a:p>
          <a:p>
            <a:pPr indent="-317500" lvl="0" marL="457200" marR="0" rtl="0" algn="l">
              <a:lnSpc>
                <a:spcPct val="100000"/>
              </a:lnSpc>
              <a:spcBef>
                <a:spcPts val="0"/>
              </a:spcBef>
              <a:spcAft>
                <a:spcPts val="0"/>
              </a:spcAft>
              <a:buSzPts val="1400"/>
              <a:buChar char="❏"/>
            </a:pPr>
            <a:r>
              <a:rPr lang="en-GB" sz="1400"/>
              <a:t>The UFS decides to use the 3.0 GHz instead of the 1.2 GHz, frequency that in this system achieves a better performance due to constraints of other system specifications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457200" marR="0" rtl="0" algn="l">
              <a:lnSpc>
                <a:spcPct val="100000"/>
              </a:lnSpc>
              <a:spcBef>
                <a:spcPts val="0"/>
              </a:spcBef>
              <a:spcAft>
                <a:spcPts val="0"/>
              </a:spcAft>
              <a:buNone/>
            </a:pPr>
            <a:r>
              <a:t/>
            </a:r>
            <a:endParaRPr sz="1400"/>
          </a:p>
          <a:p>
            <a:pPr indent="-317500" lvl="0" marL="457200" marR="0" rtl="0" algn="l">
              <a:lnSpc>
                <a:spcPct val="100000"/>
              </a:lnSpc>
              <a:spcBef>
                <a:spcPts val="0"/>
              </a:spcBef>
              <a:spcAft>
                <a:spcPts val="0"/>
              </a:spcAft>
              <a:buSzPts val="1400"/>
              <a:buChar char="❏"/>
            </a:pPr>
            <a:r>
              <a:rPr lang="en-GB" sz="1400"/>
              <a:t>The main conclusion were:</a:t>
            </a:r>
            <a:endParaRPr sz="1400"/>
          </a:p>
          <a:p>
            <a:pPr indent="-317500" lvl="1" marL="1371600" marR="0" rtl="0" algn="l">
              <a:lnSpc>
                <a:spcPct val="100000"/>
              </a:lnSpc>
              <a:spcBef>
                <a:spcPts val="0"/>
              </a:spcBef>
              <a:spcAft>
                <a:spcPts val="0"/>
              </a:spcAft>
              <a:buSzPts val="1400"/>
              <a:buChar char="❏"/>
            </a:pPr>
            <a:r>
              <a:rPr lang="en-GB" sz="1400"/>
              <a:t>There are opportunities to save power on current hardware</a:t>
            </a:r>
            <a:endParaRPr sz="1400"/>
          </a:p>
          <a:p>
            <a:pPr indent="-317500" lvl="1" marL="1371600" marR="0" rtl="0" algn="l">
              <a:lnSpc>
                <a:spcPct val="100000"/>
              </a:lnSpc>
              <a:spcBef>
                <a:spcPts val="0"/>
              </a:spcBef>
              <a:spcAft>
                <a:spcPts val="0"/>
              </a:spcAft>
              <a:buSzPts val="1400"/>
              <a:buChar char="❏"/>
            </a:pPr>
            <a:r>
              <a:rPr lang="en-GB" sz="1400"/>
              <a:t>Power saving can be achieved by appropriately configuring the energy-control knobs of the hardware, which influence performance and power consumption </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rPr lang="en-GB" sz="1400"/>
              <a:t> </a:t>
            </a:r>
            <a:endParaRPr sz="1400"/>
          </a:p>
          <a:p>
            <a:pPr indent="0" lvl="0" marL="0" marR="0" rtl="0" algn="l">
              <a:lnSpc>
                <a:spcPct val="100000"/>
              </a:lnSpc>
              <a:spcBef>
                <a:spcPts val="0"/>
              </a:spcBef>
              <a:spcAft>
                <a:spcPts val="0"/>
              </a:spcAft>
              <a:buNone/>
            </a:pPr>
            <a:r>
              <a:rPr lang="en-GB" sz="1400"/>
              <a:t>	</a:t>
            </a:r>
            <a:endParaRPr sz="1400"/>
          </a:p>
          <a:p>
            <a:pPr indent="0" lvl="0" marL="45720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a:p>
            <a:pPr indent="0" lvl="0" marL="457200" marR="0" rtl="0" algn="l">
              <a:lnSpc>
                <a:spcPct val="100000"/>
              </a:lnSpc>
              <a:spcBef>
                <a:spcPts val="0"/>
              </a:spcBef>
              <a:spcAft>
                <a:spcPts val="0"/>
              </a:spcAft>
              <a:buNone/>
            </a:pPr>
            <a:r>
              <a:t/>
            </a:r>
            <a:endParaRPr sz="1400"/>
          </a:p>
        </p:txBody>
      </p:sp>
      <p:sp>
        <p:nvSpPr>
          <p:cNvPr id="166" name="Google Shape;166;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67" name="Google Shape;167;p21"/>
          <p:cNvSpPr txBox="1"/>
          <p:nvPr/>
        </p:nvSpPr>
        <p:spPr>
          <a:xfrm>
            <a:off x="457200" y="4651223"/>
            <a:ext cx="7859100" cy="446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1200">
                <a:solidFill>
                  <a:srgbClr val="888888"/>
                </a:solidFill>
                <a:latin typeface="Calibri"/>
                <a:ea typeface="Calibri"/>
                <a:cs typeface="Calibri"/>
                <a:sym typeface="Calibri"/>
              </a:rPr>
              <a:t>https://www2.cs.ucy.ac.cy/~dzeina/courses/epl646</a:t>
            </a:r>
            <a:endParaRPr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